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12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9" r:id="rId44"/>
    <p:sldId id="298" r:id="rId45"/>
    <p:sldId id="300" r:id="rId46"/>
    <p:sldId id="301" r:id="rId47"/>
    <p:sldId id="302" r:id="rId48"/>
    <p:sldId id="303" r:id="rId49"/>
    <p:sldId id="304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1" r:id="rId66"/>
    <p:sldId id="322" r:id="rId67"/>
    <p:sldId id="323" r:id="rId68"/>
    <p:sldId id="324" r:id="rId69"/>
    <p:sldId id="325" r:id="rId70"/>
    <p:sldId id="326" r:id="rId71"/>
    <p:sldId id="327" r:id="rId72"/>
    <p:sldId id="328" r:id="rId73"/>
    <p:sldId id="329" r:id="rId74"/>
    <p:sldId id="330" r:id="rId75"/>
    <p:sldId id="331" r:id="rId76"/>
    <p:sldId id="332" r:id="rId77"/>
    <p:sldId id="333" r:id="rId78"/>
    <p:sldId id="334" r:id="rId79"/>
    <p:sldId id="335" r:id="rId80"/>
    <p:sldId id="336" r:id="rId81"/>
    <p:sldId id="337" r:id="rId82"/>
    <p:sldId id="338" r:id="rId83"/>
    <p:sldId id="339" r:id="rId84"/>
    <p:sldId id="340" r:id="rId85"/>
    <p:sldId id="341" r:id="rId86"/>
    <p:sldId id="342" r:id="rId87"/>
    <p:sldId id="343" r:id="rId88"/>
    <p:sldId id="344" r:id="rId89"/>
    <p:sldId id="345" r:id="rId90"/>
    <p:sldId id="346" r:id="rId91"/>
    <p:sldId id="347" r:id="rId92"/>
    <p:sldId id="348" r:id="rId93"/>
    <p:sldId id="349" r:id="rId94"/>
    <p:sldId id="350" r:id="rId95"/>
    <p:sldId id="352" r:id="rId96"/>
    <p:sldId id="353" r:id="rId97"/>
    <p:sldId id="356" r:id="rId98"/>
    <p:sldId id="354" r:id="rId99"/>
    <p:sldId id="355" r:id="rId100"/>
    <p:sldId id="357" r:id="rId101"/>
    <p:sldId id="358" r:id="rId102"/>
    <p:sldId id="359" r:id="rId103"/>
    <p:sldId id="360" r:id="rId104"/>
    <p:sldId id="361" r:id="rId105"/>
    <p:sldId id="362" r:id="rId106"/>
    <p:sldId id="363" r:id="rId107"/>
    <p:sldId id="364" r:id="rId108"/>
    <p:sldId id="365" r:id="rId109"/>
    <p:sldId id="366" r:id="rId110"/>
    <p:sldId id="367" r:id="rId111"/>
    <p:sldId id="368" r:id="rId112"/>
    <p:sldId id="369" r:id="rId113"/>
    <p:sldId id="370" r:id="rId114"/>
    <p:sldId id="371" r:id="rId115"/>
    <p:sldId id="372" r:id="rId116"/>
    <p:sldId id="373" r:id="rId117"/>
    <p:sldId id="374" r:id="rId118"/>
    <p:sldId id="375" r:id="rId119"/>
    <p:sldId id="376" r:id="rId120"/>
    <p:sldId id="377" r:id="rId121"/>
    <p:sldId id="378" r:id="rId122"/>
    <p:sldId id="379" r:id="rId123"/>
    <p:sldId id="380" r:id="rId124"/>
    <p:sldId id="381" r:id="rId125"/>
    <p:sldId id="382" r:id="rId126"/>
    <p:sldId id="383" r:id="rId127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00"/>
    <a:srgbClr val="B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06" autoAdjust="0"/>
    <p:restoredTop sz="94660"/>
  </p:normalViewPr>
  <p:slideViewPr>
    <p:cSldViewPr snapToGrid="0">
      <p:cViewPr varScale="1">
        <p:scale>
          <a:sx n="158" d="100"/>
          <a:sy n="158" d="100"/>
        </p:scale>
        <p:origin x="260" y="1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presProps" Target="pres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viewProps" Target="view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tableStyles" Target="tableStyle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A320BE-3EC0-49E3-9349-687F6FC3214B}" type="datetimeFigureOut">
              <a:rPr lang="de-DE" smtClean="0"/>
              <a:t>09.07.2024</a:t>
            </a:fld>
            <a:endParaRPr lang="de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2E0248-0ECB-4C21-BC54-925E734D86D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225697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10000400" y="673"/>
            <a:ext cx="2191600" cy="2191600"/>
          </a:xfrm>
          <a:prstGeom prst="diagStripe">
            <a:avLst>
              <a:gd name="adj" fmla="val 0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11" name="Google Shape;11;p2"/>
          <p:cNvGrpSpPr/>
          <p:nvPr/>
        </p:nvGrpSpPr>
        <p:grpSpPr>
          <a:xfrm>
            <a:off x="1" y="654"/>
            <a:ext cx="6871607" cy="6845865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name="adj" fmla="val 58774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4716200" y="2104533"/>
            <a:ext cx="6690000" cy="2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6778600" y="5233233"/>
            <a:ext cx="4627600" cy="67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D2A5901E-C243-401B-B4FE-7878FCBD48ED}" type="slidenum">
              <a:rPr lang="de-DE" smtClean="0"/>
              <a:t>‹#›</a:t>
            </a:fld>
            <a:endParaRPr lang="de-DE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285E02C-1D04-C434-4012-E91BF6D3D159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832A4895-0172-4F25-AE6B-FE55A9E3934D}" type="datetime1">
              <a:rPr lang="de-DE" smtClean="0"/>
              <a:t>09.07.2024</a:t>
            </a:fld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C635C2A-909A-0981-65DD-B67627BD99A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/>
              <a:t>RUSTikales Rust for beginners</a:t>
            </a:r>
          </a:p>
        </p:txBody>
      </p:sp>
    </p:spTree>
    <p:extLst>
      <p:ext uri="{BB962C8B-B14F-4D97-AF65-F5344CB8AC3E}">
        <p14:creationId xmlns:p14="http://schemas.microsoft.com/office/powerpoint/2010/main" val="22333567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5875200" y="1"/>
            <a:ext cx="6316800" cy="6857420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125" name="Google Shape;125;p11"/>
          <p:cNvSpPr txBox="1">
            <a:spLocks noGrp="1"/>
          </p:cNvSpPr>
          <p:nvPr>
            <p:ph type="title" hasCustomPrompt="1"/>
          </p:nvPr>
        </p:nvSpPr>
        <p:spPr>
          <a:xfrm>
            <a:off x="1098467" y="1712900"/>
            <a:ext cx="6368000" cy="17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10666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10666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10666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10666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10666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10666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10666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10666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10666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>
            <a:spLocks noGrp="1"/>
          </p:cNvSpPr>
          <p:nvPr>
            <p:ph type="body" idx="1"/>
          </p:nvPr>
        </p:nvSpPr>
        <p:spPr>
          <a:xfrm>
            <a:off x="1098467" y="3524165"/>
            <a:ext cx="6368000" cy="162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14856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1219170" lvl="1" indent="-397923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828754" lvl="2" indent="-397923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2438339" lvl="3" indent="-397923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3047924" lvl="4" indent="-397923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3657509" lvl="5" indent="-397923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4267093" lvl="6" indent="-397923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4876678" lvl="7" indent="-397923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5486263" lvl="8" indent="-397923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7" name="Google Shape;127;p1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D2A5901E-C243-401B-B4FE-7878FCBD48ED}" type="slidenum">
              <a:rPr lang="de-DE" smtClean="0"/>
              <a:t>‹#›</a:t>
            </a:fld>
            <a:endParaRPr lang="de-DE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EF436DB-340F-4646-13CF-32D4D213E6B5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0AFA6EBA-F580-462F-9181-48044FD501AF}" type="datetime1">
              <a:rPr lang="de-DE" smtClean="0"/>
              <a:t>09.07.2024</a:t>
            </a:fld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EA074-83FF-2A59-9E72-8DEB7C8D263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/>
              <a:t>RUSTikales Rust for beginners</a:t>
            </a:r>
          </a:p>
        </p:txBody>
      </p:sp>
    </p:spTree>
    <p:extLst>
      <p:ext uri="{BB962C8B-B14F-4D97-AF65-F5344CB8AC3E}">
        <p14:creationId xmlns:p14="http://schemas.microsoft.com/office/powerpoint/2010/main" val="3071035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D2A5901E-C243-401B-B4FE-7878FCBD48ED}" type="slidenum">
              <a:rPr lang="de-DE" smtClean="0"/>
              <a:t>‹#›</a:t>
            </a:fld>
            <a:endParaRPr lang="de-DE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0E60905-4AF1-4212-7A94-81502EEF8A51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FDD503D8-20B8-493C-A903-969C8326F92C}" type="datetime1">
              <a:rPr lang="de-DE" smtClean="0"/>
              <a:t>09.07.2024</a:t>
            </a:fld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B192D9-E47E-4BA2-F2BD-45C43EE73CD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/>
              <a:t>RUSTikales Rust for beginners</a:t>
            </a:r>
          </a:p>
        </p:txBody>
      </p:sp>
    </p:spTree>
    <p:extLst>
      <p:ext uri="{BB962C8B-B14F-4D97-AF65-F5344CB8AC3E}">
        <p14:creationId xmlns:p14="http://schemas.microsoft.com/office/powerpoint/2010/main" val="21986815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5875200" y="1"/>
            <a:ext cx="6316800" cy="6857420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39" name="Google Shape;39;p3"/>
          <p:cNvSpPr txBox="1">
            <a:spLocks noGrp="1"/>
          </p:cNvSpPr>
          <p:nvPr>
            <p:ph type="title"/>
          </p:nvPr>
        </p:nvSpPr>
        <p:spPr>
          <a:xfrm>
            <a:off x="1098467" y="2737333"/>
            <a:ext cx="6116000" cy="153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D2A5901E-C243-401B-B4FE-7878FCBD48ED}" type="slidenum">
              <a:rPr lang="de-DE" smtClean="0"/>
              <a:t>‹#›</a:t>
            </a:fld>
            <a:endParaRPr lang="de-DE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40322E1-1580-77E1-1968-C1D465C64262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802E29B8-14CB-461E-A2A9-7490B30DE343}" type="datetime1">
              <a:rPr lang="de-DE" smtClean="0"/>
              <a:t>09.07.2024</a:t>
            </a:fld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ABEFDD5-75D2-F22A-0239-47782139EBE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/>
              <a:t>RUSTikales Rust for beginners</a:t>
            </a:r>
          </a:p>
        </p:txBody>
      </p:sp>
    </p:spTree>
    <p:extLst>
      <p:ext uri="{BB962C8B-B14F-4D97-AF65-F5344CB8AC3E}">
        <p14:creationId xmlns:p14="http://schemas.microsoft.com/office/powerpoint/2010/main" val="30910109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508002"/>
            <a:ext cx="1383800" cy="1355049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45" name="Google Shape;45;p4"/>
          <p:cNvSpPr txBox="1">
            <a:spLocks noGrp="1"/>
          </p:cNvSpPr>
          <p:nvPr>
            <p:ph type="title"/>
          </p:nvPr>
        </p:nvSpPr>
        <p:spPr>
          <a:xfrm>
            <a:off x="1730000" y="525000"/>
            <a:ext cx="9385200" cy="121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6" name="Google Shape;46;p4"/>
          <p:cNvSpPr txBox="1">
            <a:spLocks noGrp="1"/>
          </p:cNvSpPr>
          <p:nvPr>
            <p:ph type="body" idx="1"/>
          </p:nvPr>
        </p:nvSpPr>
        <p:spPr>
          <a:xfrm>
            <a:off x="1730000" y="2090067"/>
            <a:ext cx="9385200" cy="388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14856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1219170" lvl="1" indent="-397923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828754" lvl="2" indent="-397923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2438339" lvl="3" indent="-397923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3047924" lvl="4" indent="-397923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3657509" lvl="5" indent="-397923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4267093" lvl="6" indent="-397923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4876678" lvl="7" indent="-397923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5486263" lvl="8" indent="-397923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Google Shape;47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D2A5901E-C243-401B-B4FE-7878FCBD48ED}" type="slidenum">
              <a:rPr lang="de-DE" smtClean="0"/>
              <a:t>‹#›</a:t>
            </a:fld>
            <a:endParaRPr lang="de-DE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1F2C6A1-8DB4-CC61-9F25-552C981AC8B1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CB6ADC23-158D-4212-89A8-794276E816FA}" type="datetime1">
              <a:rPr lang="de-DE" smtClean="0"/>
              <a:t>09.07.2024</a:t>
            </a:fld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570957-C740-2757-2171-2AB52CD73CD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/>
              <a:t>RUSTikales Rust for beginners</a:t>
            </a:r>
          </a:p>
        </p:txBody>
      </p:sp>
    </p:spTree>
    <p:extLst>
      <p:ext uri="{BB962C8B-B14F-4D97-AF65-F5344CB8AC3E}">
        <p14:creationId xmlns:p14="http://schemas.microsoft.com/office/powerpoint/2010/main" val="17008225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508002"/>
            <a:ext cx="1383800" cy="1355049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52" name="Google Shape;52;p5"/>
          <p:cNvSpPr txBox="1">
            <a:spLocks noGrp="1"/>
          </p:cNvSpPr>
          <p:nvPr>
            <p:ph type="title"/>
          </p:nvPr>
        </p:nvSpPr>
        <p:spPr>
          <a:xfrm>
            <a:off x="1730000" y="525000"/>
            <a:ext cx="9385200" cy="121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body" idx="1"/>
          </p:nvPr>
        </p:nvSpPr>
        <p:spPr>
          <a:xfrm>
            <a:off x="1730000" y="2090067"/>
            <a:ext cx="4537600" cy="388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14856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1219170" lvl="1" indent="-397923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828754" lvl="2" indent="-397923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2438339" lvl="3" indent="-397923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3047924" lvl="4" indent="-397923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3657509" lvl="5" indent="-397923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4267093" lvl="6" indent="-397923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4876678" lvl="7" indent="-397923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5486263" lvl="8" indent="-397923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4" name="Google Shape;54;p5"/>
          <p:cNvSpPr txBox="1">
            <a:spLocks noGrp="1"/>
          </p:cNvSpPr>
          <p:nvPr>
            <p:ph type="body" idx="2"/>
          </p:nvPr>
        </p:nvSpPr>
        <p:spPr>
          <a:xfrm>
            <a:off x="6577628" y="2090067"/>
            <a:ext cx="4537600" cy="388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14856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1219170" lvl="1" indent="-397923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828754" lvl="2" indent="-397923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2438339" lvl="3" indent="-397923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3047924" lvl="4" indent="-397923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3657509" lvl="5" indent="-397923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4267093" lvl="6" indent="-397923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4876678" lvl="7" indent="-397923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5486263" lvl="8" indent="-397923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5" name="Google Shape;55;p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D2A5901E-C243-401B-B4FE-7878FCBD48ED}" type="slidenum">
              <a:rPr lang="de-DE" smtClean="0"/>
              <a:t>‹#›</a:t>
            </a:fld>
            <a:endParaRPr lang="de-DE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FF27596-14F9-142A-C6EE-E8288E245462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68F1283C-4833-44BB-9E7B-55AA4AC3D4A8}" type="datetime1">
              <a:rPr lang="de-DE" smtClean="0"/>
              <a:t>09.07.2024</a:t>
            </a:fld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F32A97D-91AA-8A52-C97E-9F3BDF95E66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/>
              <a:t>RUSTikales Rust for beginners</a:t>
            </a:r>
          </a:p>
        </p:txBody>
      </p:sp>
    </p:spTree>
    <p:extLst>
      <p:ext uri="{BB962C8B-B14F-4D97-AF65-F5344CB8AC3E}">
        <p14:creationId xmlns:p14="http://schemas.microsoft.com/office/powerpoint/2010/main" val="9128460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508002"/>
            <a:ext cx="1383800" cy="1355049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60" name="Google Shape;60;p6"/>
          <p:cNvSpPr txBox="1">
            <a:spLocks noGrp="1"/>
          </p:cNvSpPr>
          <p:nvPr>
            <p:ph type="title"/>
          </p:nvPr>
        </p:nvSpPr>
        <p:spPr>
          <a:xfrm>
            <a:off x="1730000" y="525000"/>
            <a:ext cx="9385200" cy="121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1" name="Google Shape;61;p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D2A5901E-C243-401B-B4FE-7878FCBD48ED}" type="slidenum">
              <a:rPr lang="de-DE" smtClean="0"/>
              <a:t>‹#›</a:t>
            </a:fld>
            <a:endParaRPr lang="de-DE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B284FE6-DBA5-DB3C-A653-C0ED85204145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9A600174-443E-4155-A7FA-22DF0F48BC71}" type="datetime1">
              <a:rPr lang="de-DE" smtClean="0"/>
              <a:t>09.07.2024</a:t>
            </a:fld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34B3D48-E7F2-DEE3-3035-24E59946D7E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/>
              <a:t>RUSTikales Rust for beginners</a:t>
            </a:r>
          </a:p>
        </p:txBody>
      </p:sp>
    </p:spTree>
    <p:extLst>
      <p:ext uri="{BB962C8B-B14F-4D97-AF65-F5344CB8AC3E}">
        <p14:creationId xmlns:p14="http://schemas.microsoft.com/office/powerpoint/2010/main" val="10029828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508002"/>
            <a:ext cx="1383800" cy="1355049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66" name="Google Shape;66;p7"/>
          <p:cNvSpPr txBox="1">
            <a:spLocks noGrp="1"/>
          </p:cNvSpPr>
          <p:nvPr>
            <p:ph type="title"/>
          </p:nvPr>
        </p:nvSpPr>
        <p:spPr>
          <a:xfrm>
            <a:off x="1730000" y="525000"/>
            <a:ext cx="5065200" cy="199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7" name="Google Shape;67;p7"/>
          <p:cNvSpPr txBox="1">
            <a:spLocks noGrp="1"/>
          </p:cNvSpPr>
          <p:nvPr>
            <p:ph type="body" idx="1"/>
          </p:nvPr>
        </p:nvSpPr>
        <p:spPr>
          <a:xfrm>
            <a:off x="1730000" y="2630067"/>
            <a:ext cx="5065200" cy="322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14856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1219170" lvl="1" indent="-397923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828754" lvl="2" indent="-397923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2438339" lvl="3" indent="-397923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3047924" lvl="4" indent="-397923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3657509" lvl="5" indent="-397923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4267093" lvl="6" indent="-397923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4876678" lvl="7" indent="-397923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5486263" lvl="8" indent="-397923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8" name="Google Shape;68;p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D2A5901E-C243-401B-B4FE-7878FCBD48ED}" type="slidenum">
              <a:rPr lang="de-DE" smtClean="0"/>
              <a:t>‹#›</a:t>
            </a:fld>
            <a:endParaRPr lang="de-DE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E93DCDD-2FBE-84CF-1266-B4597B7005E5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35F7D891-62AE-4C28-A32C-0AE3A65566D3}" type="datetime1">
              <a:rPr lang="de-DE" smtClean="0"/>
              <a:t>09.07.2024</a:t>
            </a:fld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AEA6E3F-03B5-A012-AA3C-51E8681E661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/>
              <a:t>RUSTikales Rust for beginners</a:t>
            </a:r>
          </a:p>
        </p:txBody>
      </p:sp>
    </p:spTree>
    <p:extLst>
      <p:ext uri="{BB962C8B-B14F-4D97-AF65-F5344CB8AC3E}">
        <p14:creationId xmlns:p14="http://schemas.microsoft.com/office/powerpoint/2010/main" val="42470549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5875200" y="0"/>
            <a:ext cx="6316800" cy="68580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89" name="Google Shape;89;p8"/>
          <p:cNvSpPr txBox="1">
            <a:spLocks noGrp="1"/>
          </p:cNvSpPr>
          <p:nvPr>
            <p:ph type="title"/>
          </p:nvPr>
        </p:nvSpPr>
        <p:spPr>
          <a:xfrm>
            <a:off x="1098467" y="1155700"/>
            <a:ext cx="6116000" cy="469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0" name="Google Shape;90;p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D2A5901E-C243-401B-B4FE-7878FCBD48ED}" type="slidenum">
              <a:rPr lang="de-DE" smtClean="0"/>
              <a:t>‹#›</a:t>
            </a:fld>
            <a:endParaRPr lang="de-DE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6F07798-DE50-15C8-656C-CA61E9C8313F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0CED6CC-4191-4615-9CAF-3E4E3A03E99F}" type="datetime1">
              <a:rPr lang="de-DE" smtClean="0"/>
              <a:t>09.07.2024</a:t>
            </a:fld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C35FA4-1B4D-27D1-9652-2771001ADF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/>
              <a:t>RUSTikales Rust for beginners</a:t>
            </a:r>
          </a:p>
        </p:txBody>
      </p:sp>
    </p:spTree>
    <p:extLst>
      <p:ext uri="{BB962C8B-B14F-4D97-AF65-F5344CB8AC3E}">
        <p14:creationId xmlns:p14="http://schemas.microsoft.com/office/powerpoint/2010/main" val="21325059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508002"/>
            <a:ext cx="1383800" cy="1355049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95" name="Google Shape;95;p9"/>
          <p:cNvSpPr txBox="1">
            <a:spLocks noGrp="1"/>
          </p:cNvSpPr>
          <p:nvPr>
            <p:ph type="title"/>
          </p:nvPr>
        </p:nvSpPr>
        <p:spPr>
          <a:xfrm>
            <a:off x="1730000" y="2211100"/>
            <a:ext cx="4048400" cy="23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6" name="Google Shape;96;p9"/>
          <p:cNvSpPr txBox="1">
            <a:spLocks noGrp="1"/>
          </p:cNvSpPr>
          <p:nvPr>
            <p:ph type="subTitle" idx="1"/>
          </p:nvPr>
        </p:nvSpPr>
        <p:spPr>
          <a:xfrm>
            <a:off x="1730000" y="4717333"/>
            <a:ext cx="4048400" cy="67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7" name="Google Shape;97;p9"/>
          <p:cNvSpPr txBox="1">
            <a:spLocks noGrp="1"/>
          </p:cNvSpPr>
          <p:nvPr>
            <p:ph type="body" idx="2"/>
          </p:nvPr>
        </p:nvSpPr>
        <p:spPr>
          <a:xfrm>
            <a:off x="6197600" y="2262133"/>
            <a:ext cx="4902400" cy="31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14856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1219170" lvl="1" indent="-397923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828754" lvl="2" indent="-397923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2438339" lvl="3" indent="-397923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3047924" lvl="4" indent="-397923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3657509" lvl="5" indent="-397923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4267093" lvl="6" indent="-397923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4876678" lvl="7" indent="-397923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5486263" lvl="8" indent="-397923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8" name="Google Shape;98;p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D2A5901E-C243-401B-B4FE-7878FCBD48ED}" type="slidenum">
              <a:rPr lang="de-DE" smtClean="0"/>
              <a:t>‹#›</a:t>
            </a:fld>
            <a:endParaRPr lang="de-DE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56403A9-CB77-6F63-E8A2-1C909EE5338B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077F87C4-DF08-40AA-B8BA-9136FA968B27}" type="datetime1">
              <a:rPr lang="de-DE" smtClean="0"/>
              <a:t>09.07.2024</a:t>
            </a:fld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EC16977-77CE-7C1B-80DA-950BC5B3F95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/>
              <a:t>RUSTikales Rust for beginners</a:t>
            </a:r>
          </a:p>
        </p:txBody>
      </p:sp>
    </p:spTree>
    <p:extLst>
      <p:ext uri="{BB962C8B-B14F-4D97-AF65-F5344CB8AC3E}">
        <p14:creationId xmlns:p14="http://schemas.microsoft.com/office/powerpoint/2010/main" val="14491031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1" y="5504763"/>
            <a:ext cx="931900" cy="912876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103" name="Google Shape;103;p10"/>
          <p:cNvSpPr txBox="1">
            <a:spLocks noGrp="1"/>
          </p:cNvSpPr>
          <p:nvPr>
            <p:ph type="body" idx="1"/>
          </p:nvPr>
        </p:nvSpPr>
        <p:spPr>
          <a:xfrm>
            <a:off x="1083633" y="5740500"/>
            <a:ext cx="9248000" cy="69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609585" lvl="0" indent="-30479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" name="Google Shape;104;p1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D2A5901E-C243-401B-B4FE-7878FCBD48ED}" type="slidenum">
              <a:rPr lang="de-DE" smtClean="0"/>
              <a:t>‹#›</a:t>
            </a:fld>
            <a:endParaRPr lang="de-DE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96158AE-3BA6-5196-9F05-10AA6EB27DF3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AD1CD864-7589-4AA4-A8D7-83E9E4DD5935}" type="datetime1">
              <a:rPr lang="de-DE" smtClean="0"/>
              <a:t>09.07.2024</a:t>
            </a:fld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BD4A692-F0C9-AF1C-145C-A45885A71D0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/>
              <a:t>RUSTikales Rust for beginners</a:t>
            </a:r>
          </a:p>
        </p:txBody>
      </p:sp>
    </p:spTree>
    <p:extLst>
      <p:ext uri="{BB962C8B-B14F-4D97-AF65-F5344CB8AC3E}">
        <p14:creationId xmlns:p14="http://schemas.microsoft.com/office/powerpoint/2010/main" val="22167925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333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333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333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333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333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333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333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333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333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fld id="{D2A5901E-C243-401B-B4FE-7878FCBD48ED}" type="slidenum">
              <a:rPr lang="de-DE" smtClean="0"/>
              <a:t>‹#›</a:t>
            </a:fld>
            <a:endParaRPr lang="de-DE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A2DD238-3295-044E-F400-315BD30668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8080F8-90D2-4472-86E2-545DFB987A39}" type="datetime1">
              <a:rPr lang="de-DE" smtClean="0"/>
              <a:t>09.07.2024</a:t>
            </a:fld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BB2F10F-A83E-3417-0420-ACEC0274AD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RUSTikales Rust for beginners</a:t>
            </a:r>
          </a:p>
        </p:txBody>
      </p:sp>
    </p:spTree>
    <p:extLst>
      <p:ext uri="{BB962C8B-B14F-4D97-AF65-F5344CB8AC3E}">
        <p14:creationId xmlns:p14="http://schemas.microsoft.com/office/powerpoint/2010/main" val="3563257443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A4980B-A2ED-E6BF-A8E8-BECC7CC5389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RUSTikales Rust for beginners</a:t>
            </a:r>
          </a:p>
        </p:txBody>
      </p:sp>
    </p:spTree>
    <p:extLst>
      <p:ext uri="{BB962C8B-B14F-4D97-AF65-F5344CB8AC3E}">
        <p14:creationId xmlns:p14="http://schemas.microsoft.com/office/powerpoint/2010/main" val="25109556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0FAC3-D756-2DEA-9EE8-4F5F4B600A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de-DE" dirty="0"/>
              <a:t>Recap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EFD5C4-F941-E474-6FE9-B6F7A01020C0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6F1585A5-E4B1-4AB4-9305-B4688E4974B8}" type="datetime1">
              <a:rPr lang="de-DE" smtClean="0"/>
              <a:t>09.07.2024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3AA522-14E5-68F5-F481-E5BFFB5E687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/>
              <a:t>RUSTikales Rust for beginners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88933D8-DB1F-A93D-42CE-68D22CE30B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0095" y="1067471"/>
            <a:ext cx="4151810" cy="4723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28602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1CDF71F8-D7D2-0093-4DAC-DF2DCCEE3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Intermission - </a:t>
            </a:r>
            <a:r>
              <a:rPr lang="de-DE" dirty="0">
                <a:solidFill>
                  <a:schemeClr val="bg1"/>
                </a:solidFill>
              </a:rPr>
              <a:t>Exercises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E38618C-022D-1CFA-1C47-49F7AEC668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Symbol" panose="05050102010706020507" pitchFamily="18" charset="2"/>
              <a:buChar char="-"/>
            </a:pPr>
            <a:r>
              <a:rPr lang="de-DE" dirty="0"/>
              <a:t>Time for exercises!</a:t>
            </a:r>
            <a:endParaRPr lang="de-DE" dirty="0">
              <a:solidFill>
                <a:srgbClr val="00FF0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EFD5C4-F941-E474-6FE9-B6F7A01020C0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6F1585A5-E4B1-4AB4-9305-B4688E4974B8}" type="datetime1">
              <a:rPr lang="de-DE" smtClean="0"/>
              <a:t>09.07.2024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3AA522-14E5-68F5-F481-E5BFFB5E687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/>
              <a:t>RUSTikales Rust for beginners</a:t>
            </a:r>
          </a:p>
        </p:txBody>
      </p:sp>
    </p:spTree>
    <p:extLst>
      <p:ext uri="{BB962C8B-B14F-4D97-AF65-F5344CB8AC3E}">
        <p14:creationId xmlns:p14="http://schemas.microsoft.com/office/powerpoint/2010/main" val="351411752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EFD5C4-F941-E474-6FE9-B6F7A01020C0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6F1585A5-E4B1-4AB4-9305-B4688E4974B8}" type="datetime1">
              <a:rPr lang="de-DE" smtClean="0"/>
              <a:t>09.07.2024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3AA522-14E5-68F5-F481-E5BFFB5E687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/>
              <a:t>RUSTikales Rust for beginners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9CA9A0A-1E0B-E769-91A1-D50D3C6799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8389" y="443101"/>
            <a:ext cx="6329344" cy="597179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121D097-28A5-9BC0-32D6-D9D480F2B732}"/>
              </a:ext>
            </a:extLst>
          </p:cNvPr>
          <p:cNvSpPr/>
          <p:nvPr/>
        </p:nvSpPr>
        <p:spPr>
          <a:xfrm>
            <a:off x="768188" y="443101"/>
            <a:ext cx="600201" cy="40281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>
                <a:solidFill>
                  <a:schemeClr val="tx1"/>
                </a:solidFill>
              </a:rPr>
              <a:t>2/3</a:t>
            </a:r>
          </a:p>
        </p:txBody>
      </p:sp>
    </p:spTree>
    <p:extLst>
      <p:ext uri="{BB962C8B-B14F-4D97-AF65-F5344CB8AC3E}">
        <p14:creationId xmlns:p14="http://schemas.microsoft.com/office/powerpoint/2010/main" val="412402750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EFD5C4-F941-E474-6FE9-B6F7A01020C0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6F1585A5-E4B1-4AB4-9305-B4688E4974B8}" type="datetime1">
              <a:rPr lang="de-DE" smtClean="0"/>
              <a:t>09.07.2024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3AA522-14E5-68F5-F481-E5BFFB5E687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/>
              <a:t>RUSTikales Rust for beginners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9CA9A0A-1E0B-E769-91A1-D50D3C6799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8389" y="443101"/>
            <a:ext cx="6329344" cy="597179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121D097-28A5-9BC0-32D6-D9D480F2B732}"/>
              </a:ext>
            </a:extLst>
          </p:cNvPr>
          <p:cNvSpPr/>
          <p:nvPr/>
        </p:nvSpPr>
        <p:spPr>
          <a:xfrm>
            <a:off x="768188" y="443101"/>
            <a:ext cx="600201" cy="40281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>
                <a:solidFill>
                  <a:schemeClr val="tx1"/>
                </a:solidFill>
              </a:rPr>
              <a:t>2/3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67FF107-C7A5-63E4-5102-696B5DBC9D4A}"/>
              </a:ext>
            </a:extLst>
          </p:cNvPr>
          <p:cNvSpPr txBox="1"/>
          <p:nvPr/>
        </p:nvSpPr>
        <p:spPr>
          <a:xfrm>
            <a:off x="7697733" y="443101"/>
            <a:ext cx="21643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Does the code compile?</a:t>
            </a:r>
          </a:p>
          <a:p>
            <a:r>
              <a:rPr lang="de-DE" dirty="0">
                <a:solidFill>
                  <a:schemeClr val="bg1"/>
                </a:solidFill>
              </a:rPr>
              <a:t>If yes, what does it print?</a:t>
            </a:r>
          </a:p>
        </p:txBody>
      </p:sp>
    </p:spTree>
    <p:extLst>
      <p:ext uri="{BB962C8B-B14F-4D97-AF65-F5344CB8AC3E}">
        <p14:creationId xmlns:p14="http://schemas.microsoft.com/office/powerpoint/2010/main" val="240329472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EFD5C4-F941-E474-6FE9-B6F7A01020C0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6F1585A5-E4B1-4AB4-9305-B4688E4974B8}" type="datetime1">
              <a:rPr lang="de-DE" smtClean="0"/>
              <a:t>09.07.2024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3AA522-14E5-68F5-F481-E5BFFB5E687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/>
              <a:t>RUSTikales Rust for beginners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9CA9A0A-1E0B-E769-91A1-D50D3C6799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8389" y="443101"/>
            <a:ext cx="6329344" cy="597179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121D097-28A5-9BC0-32D6-D9D480F2B732}"/>
              </a:ext>
            </a:extLst>
          </p:cNvPr>
          <p:cNvSpPr/>
          <p:nvPr/>
        </p:nvSpPr>
        <p:spPr>
          <a:xfrm>
            <a:off x="768188" y="443101"/>
            <a:ext cx="600201" cy="40281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>
                <a:solidFill>
                  <a:schemeClr val="tx1"/>
                </a:solidFill>
              </a:rPr>
              <a:t>2/3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67FF107-C7A5-63E4-5102-696B5DBC9D4A}"/>
              </a:ext>
            </a:extLst>
          </p:cNvPr>
          <p:cNvSpPr txBox="1"/>
          <p:nvPr/>
        </p:nvSpPr>
        <p:spPr>
          <a:xfrm>
            <a:off x="7697733" y="443101"/>
            <a:ext cx="21643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Does the code compile?</a:t>
            </a:r>
          </a:p>
          <a:p>
            <a:r>
              <a:rPr lang="de-DE" dirty="0">
                <a:solidFill>
                  <a:schemeClr val="bg1"/>
                </a:solidFill>
              </a:rPr>
              <a:t>If yes, what does it print?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84718A-86D1-5F92-0635-024F8A3C91EF}"/>
              </a:ext>
            </a:extLst>
          </p:cNvPr>
          <p:cNvSpPr txBox="1"/>
          <p:nvPr/>
        </p:nvSpPr>
        <p:spPr>
          <a:xfrm>
            <a:off x="7697733" y="1881166"/>
            <a:ext cx="18373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Yes, it does compile!</a:t>
            </a:r>
          </a:p>
        </p:txBody>
      </p:sp>
    </p:spTree>
    <p:extLst>
      <p:ext uri="{BB962C8B-B14F-4D97-AF65-F5344CB8AC3E}">
        <p14:creationId xmlns:p14="http://schemas.microsoft.com/office/powerpoint/2010/main" val="3044277201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EFD5C4-F941-E474-6FE9-B6F7A01020C0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6F1585A5-E4B1-4AB4-9305-B4688E4974B8}" type="datetime1">
              <a:rPr lang="de-DE" smtClean="0"/>
              <a:t>09.07.2024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3AA522-14E5-68F5-F481-E5BFFB5E687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/>
              <a:t>RUSTikales Rust for beginners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9CA9A0A-1E0B-E769-91A1-D50D3C6799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8389" y="443101"/>
            <a:ext cx="6329344" cy="597179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121D097-28A5-9BC0-32D6-D9D480F2B732}"/>
              </a:ext>
            </a:extLst>
          </p:cNvPr>
          <p:cNvSpPr/>
          <p:nvPr/>
        </p:nvSpPr>
        <p:spPr>
          <a:xfrm>
            <a:off x="768188" y="443101"/>
            <a:ext cx="600201" cy="40281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>
                <a:solidFill>
                  <a:schemeClr val="tx1"/>
                </a:solidFill>
              </a:rPr>
              <a:t>2/3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67FF107-C7A5-63E4-5102-696B5DBC9D4A}"/>
              </a:ext>
            </a:extLst>
          </p:cNvPr>
          <p:cNvSpPr txBox="1"/>
          <p:nvPr/>
        </p:nvSpPr>
        <p:spPr>
          <a:xfrm>
            <a:off x="7697733" y="443101"/>
            <a:ext cx="21643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Does the code compile?</a:t>
            </a:r>
          </a:p>
          <a:p>
            <a:r>
              <a:rPr lang="de-DE" dirty="0">
                <a:solidFill>
                  <a:schemeClr val="bg1"/>
                </a:solidFill>
              </a:rPr>
              <a:t>If yes, what does it print?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84718A-86D1-5F92-0635-024F8A3C91EF}"/>
              </a:ext>
            </a:extLst>
          </p:cNvPr>
          <p:cNvSpPr txBox="1"/>
          <p:nvPr/>
        </p:nvSpPr>
        <p:spPr>
          <a:xfrm>
            <a:off x="7697733" y="1881166"/>
            <a:ext cx="18373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Yes, it does compile!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60D68C4-AF1B-FF20-C16E-6E75A62AB66D}"/>
              </a:ext>
            </a:extLst>
          </p:cNvPr>
          <p:cNvSpPr/>
          <p:nvPr/>
        </p:nvSpPr>
        <p:spPr>
          <a:xfrm>
            <a:off x="1368389" y="443101"/>
            <a:ext cx="3328485" cy="918429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A36EBF-6B03-BE25-EF7D-B53ABA22AB17}"/>
              </a:ext>
            </a:extLst>
          </p:cNvPr>
          <p:cNvSpPr txBox="1"/>
          <p:nvPr/>
        </p:nvSpPr>
        <p:spPr>
          <a:xfrm>
            <a:off x="4730234" y="748426"/>
            <a:ext cx="13083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Trait definition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7F8FDC7-88EF-CF92-953F-A0C9145A84C2}"/>
              </a:ext>
            </a:extLst>
          </p:cNvPr>
          <p:cNvSpPr/>
          <p:nvPr/>
        </p:nvSpPr>
        <p:spPr>
          <a:xfrm>
            <a:off x="1368389" y="2633960"/>
            <a:ext cx="3413077" cy="1797053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F462C04-8B6C-E9F6-6FA4-7A2672CFC6A7}"/>
              </a:ext>
            </a:extLst>
          </p:cNvPr>
          <p:cNvSpPr txBox="1"/>
          <p:nvPr/>
        </p:nvSpPr>
        <p:spPr>
          <a:xfrm>
            <a:off x="4781466" y="3378597"/>
            <a:ext cx="18053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Trait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92580999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EFD5C4-F941-E474-6FE9-B6F7A01020C0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6F1585A5-E4B1-4AB4-9305-B4688E4974B8}" type="datetime1">
              <a:rPr lang="de-DE" smtClean="0"/>
              <a:t>09.07.2024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3AA522-14E5-68F5-F481-E5BFFB5E687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/>
              <a:t>RUSTikales Rust for beginners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9CA9A0A-1E0B-E769-91A1-D50D3C6799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8389" y="443101"/>
            <a:ext cx="6329344" cy="597179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121D097-28A5-9BC0-32D6-D9D480F2B732}"/>
              </a:ext>
            </a:extLst>
          </p:cNvPr>
          <p:cNvSpPr/>
          <p:nvPr/>
        </p:nvSpPr>
        <p:spPr>
          <a:xfrm>
            <a:off x="768188" y="443101"/>
            <a:ext cx="600201" cy="40281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>
                <a:solidFill>
                  <a:schemeClr val="tx1"/>
                </a:solidFill>
              </a:rPr>
              <a:t>2/3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67FF107-C7A5-63E4-5102-696B5DBC9D4A}"/>
              </a:ext>
            </a:extLst>
          </p:cNvPr>
          <p:cNvSpPr txBox="1"/>
          <p:nvPr/>
        </p:nvSpPr>
        <p:spPr>
          <a:xfrm>
            <a:off x="7697733" y="443101"/>
            <a:ext cx="21643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Does the code compile?</a:t>
            </a:r>
          </a:p>
          <a:p>
            <a:r>
              <a:rPr lang="de-DE" dirty="0">
                <a:solidFill>
                  <a:schemeClr val="bg1"/>
                </a:solidFill>
              </a:rPr>
              <a:t>If yes, what does it print?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84718A-86D1-5F92-0635-024F8A3C91EF}"/>
              </a:ext>
            </a:extLst>
          </p:cNvPr>
          <p:cNvSpPr txBox="1"/>
          <p:nvPr/>
        </p:nvSpPr>
        <p:spPr>
          <a:xfrm>
            <a:off x="7697733" y="1881166"/>
            <a:ext cx="18373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Yes, it does compile!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8927C0B-C2F0-8008-B86A-5DCB2FB876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8251" y="4294681"/>
            <a:ext cx="5790298" cy="27266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9BA9E4F-07E6-5D8F-8B3F-00ADD1E9F2BA}"/>
              </a:ext>
            </a:extLst>
          </p:cNvPr>
          <p:cNvSpPr txBox="1"/>
          <p:nvPr/>
        </p:nvSpPr>
        <p:spPr>
          <a:xfrm>
            <a:off x="7336897" y="3986904"/>
            <a:ext cx="7216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2214043984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EFD5C4-F941-E474-6FE9-B6F7A01020C0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6F1585A5-E4B1-4AB4-9305-B4688E4974B8}" type="datetime1">
              <a:rPr lang="de-DE" smtClean="0"/>
              <a:t>09.07.2024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3AA522-14E5-68F5-F481-E5BFFB5E687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/>
              <a:t>RUSTikales Rust for beginners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4EBB3FD-C829-FCAD-FA61-0B9A33C168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8389" y="437919"/>
            <a:ext cx="5326388" cy="598216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121D097-28A5-9BC0-32D6-D9D480F2B732}"/>
              </a:ext>
            </a:extLst>
          </p:cNvPr>
          <p:cNvSpPr/>
          <p:nvPr/>
        </p:nvSpPr>
        <p:spPr>
          <a:xfrm>
            <a:off x="768188" y="443101"/>
            <a:ext cx="600201" cy="402819"/>
          </a:xfrm>
          <a:prstGeom prst="rect">
            <a:avLst/>
          </a:prstGeom>
          <a:solidFill>
            <a:srgbClr val="BF00FF"/>
          </a:solidFill>
          <a:ln>
            <a:solidFill>
              <a:srgbClr val="BF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>
                <a:solidFill>
                  <a:schemeClr val="tx1"/>
                </a:solidFill>
              </a:rPr>
              <a:t>3/3</a:t>
            </a:r>
          </a:p>
        </p:txBody>
      </p:sp>
    </p:spTree>
    <p:extLst>
      <p:ext uri="{BB962C8B-B14F-4D97-AF65-F5344CB8AC3E}">
        <p14:creationId xmlns:p14="http://schemas.microsoft.com/office/powerpoint/2010/main" val="18254875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EFD5C4-F941-E474-6FE9-B6F7A01020C0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6F1585A5-E4B1-4AB4-9305-B4688E4974B8}" type="datetime1">
              <a:rPr lang="de-DE" smtClean="0"/>
              <a:t>09.07.2024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3AA522-14E5-68F5-F481-E5BFFB5E687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/>
              <a:t>RUSTikales Rust for beginners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4EBB3FD-C829-FCAD-FA61-0B9A33C168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8389" y="437919"/>
            <a:ext cx="5326388" cy="598216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121D097-28A5-9BC0-32D6-D9D480F2B732}"/>
              </a:ext>
            </a:extLst>
          </p:cNvPr>
          <p:cNvSpPr/>
          <p:nvPr/>
        </p:nvSpPr>
        <p:spPr>
          <a:xfrm>
            <a:off x="768188" y="443101"/>
            <a:ext cx="600201" cy="402819"/>
          </a:xfrm>
          <a:prstGeom prst="rect">
            <a:avLst/>
          </a:prstGeom>
          <a:solidFill>
            <a:srgbClr val="BF00FF"/>
          </a:solidFill>
          <a:ln>
            <a:solidFill>
              <a:srgbClr val="BF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>
                <a:solidFill>
                  <a:schemeClr val="tx1"/>
                </a:solidFill>
              </a:rPr>
              <a:t>3/3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C30A06B-68A2-99A9-7152-135EA5386953}"/>
              </a:ext>
            </a:extLst>
          </p:cNvPr>
          <p:cNvSpPr txBox="1"/>
          <p:nvPr/>
        </p:nvSpPr>
        <p:spPr>
          <a:xfrm>
            <a:off x="6694777" y="443101"/>
            <a:ext cx="21643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Does the code compile?</a:t>
            </a:r>
          </a:p>
          <a:p>
            <a:r>
              <a:rPr lang="de-DE" dirty="0">
                <a:solidFill>
                  <a:schemeClr val="bg1"/>
                </a:solidFill>
              </a:rPr>
              <a:t>If yes, what does it print?</a:t>
            </a:r>
          </a:p>
        </p:txBody>
      </p:sp>
    </p:spTree>
    <p:extLst>
      <p:ext uri="{BB962C8B-B14F-4D97-AF65-F5344CB8AC3E}">
        <p14:creationId xmlns:p14="http://schemas.microsoft.com/office/powerpoint/2010/main" val="75367583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EFD5C4-F941-E474-6FE9-B6F7A01020C0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6F1585A5-E4B1-4AB4-9305-B4688E4974B8}" type="datetime1">
              <a:rPr lang="de-DE" smtClean="0"/>
              <a:t>09.07.2024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3AA522-14E5-68F5-F481-E5BFFB5E687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/>
              <a:t>RUSTikales Rust for beginners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4EBB3FD-C829-FCAD-FA61-0B9A33C168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8389" y="437919"/>
            <a:ext cx="5326388" cy="598216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121D097-28A5-9BC0-32D6-D9D480F2B732}"/>
              </a:ext>
            </a:extLst>
          </p:cNvPr>
          <p:cNvSpPr/>
          <p:nvPr/>
        </p:nvSpPr>
        <p:spPr>
          <a:xfrm>
            <a:off x="768188" y="443101"/>
            <a:ext cx="600201" cy="402819"/>
          </a:xfrm>
          <a:prstGeom prst="rect">
            <a:avLst/>
          </a:prstGeom>
          <a:solidFill>
            <a:srgbClr val="BF00FF"/>
          </a:solidFill>
          <a:ln>
            <a:solidFill>
              <a:srgbClr val="BF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>
                <a:solidFill>
                  <a:schemeClr val="tx1"/>
                </a:solidFill>
              </a:rPr>
              <a:t>3/3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C30A06B-68A2-99A9-7152-135EA5386953}"/>
              </a:ext>
            </a:extLst>
          </p:cNvPr>
          <p:cNvSpPr txBox="1"/>
          <p:nvPr/>
        </p:nvSpPr>
        <p:spPr>
          <a:xfrm>
            <a:off x="6694777" y="443101"/>
            <a:ext cx="21643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Does the code compile?</a:t>
            </a:r>
          </a:p>
          <a:p>
            <a:r>
              <a:rPr lang="de-DE" dirty="0">
                <a:solidFill>
                  <a:schemeClr val="bg1"/>
                </a:solidFill>
              </a:rPr>
              <a:t>If yes, what does it print?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D52AAE5-DA02-2036-2132-9FB15809D0C0}"/>
              </a:ext>
            </a:extLst>
          </p:cNvPr>
          <p:cNvSpPr/>
          <p:nvPr/>
        </p:nvSpPr>
        <p:spPr>
          <a:xfrm>
            <a:off x="3287006" y="954237"/>
            <a:ext cx="2179253" cy="262278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21C5D8-ED4A-9FBA-CE19-88AE86320217}"/>
              </a:ext>
            </a:extLst>
          </p:cNvPr>
          <p:cNvSpPr txBox="1"/>
          <p:nvPr/>
        </p:nvSpPr>
        <p:spPr>
          <a:xfrm>
            <a:off x="6694777" y="1547536"/>
            <a:ext cx="356088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00FF00"/>
                </a:solidFill>
              </a:rPr>
              <a:t>Trait boundary</a:t>
            </a:r>
          </a:p>
          <a:p>
            <a:pPr algn="ctr"/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 Anything that implements Printable must also implement Debug and Display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380054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EFD5C4-F941-E474-6FE9-B6F7A01020C0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6F1585A5-E4B1-4AB4-9305-B4688E4974B8}" type="datetime1">
              <a:rPr lang="de-DE" smtClean="0"/>
              <a:t>09.07.2024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3AA522-14E5-68F5-F481-E5BFFB5E687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/>
              <a:t>RUSTikales Rust for beginners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4EBB3FD-C829-FCAD-FA61-0B9A33C168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8389" y="437919"/>
            <a:ext cx="5326388" cy="598216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121D097-28A5-9BC0-32D6-D9D480F2B732}"/>
              </a:ext>
            </a:extLst>
          </p:cNvPr>
          <p:cNvSpPr/>
          <p:nvPr/>
        </p:nvSpPr>
        <p:spPr>
          <a:xfrm>
            <a:off x="768188" y="443101"/>
            <a:ext cx="600201" cy="402819"/>
          </a:xfrm>
          <a:prstGeom prst="rect">
            <a:avLst/>
          </a:prstGeom>
          <a:solidFill>
            <a:srgbClr val="BF00FF"/>
          </a:solidFill>
          <a:ln>
            <a:solidFill>
              <a:srgbClr val="BF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>
                <a:solidFill>
                  <a:schemeClr val="tx1"/>
                </a:solidFill>
              </a:rPr>
              <a:t>3/3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C30A06B-68A2-99A9-7152-135EA5386953}"/>
              </a:ext>
            </a:extLst>
          </p:cNvPr>
          <p:cNvSpPr txBox="1"/>
          <p:nvPr/>
        </p:nvSpPr>
        <p:spPr>
          <a:xfrm>
            <a:off x="6694777" y="443101"/>
            <a:ext cx="21643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Does the code compile?</a:t>
            </a:r>
          </a:p>
          <a:p>
            <a:r>
              <a:rPr lang="de-DE" dirty="0">
                <a:solidFill>
                  <a:schemeClr val="bg1"/>
                </a:solidFill>
              </a:rPr>
              <a:t>If yes, what does it print?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D52AAE5-DA02-2036-2132-9FB15809D0C0}"/>
              </a:ext>
            </a:extLst>
          </p:cNvPr>
          <p:cNvSpPr/>
          <p:nvPr/>
        </p:nvSpPr>
        <p:spPr>
          <a:xfrm>
            <a:off x="1368389" y="4507103"/>
            <a:ext cx="3477528" cy="262278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21C5D8-ED4A-9FBA-CE19-88AE86320217}"/>
              </a:ext>
            </a:extLst>
          </p:cNvPr>
          <p:cNvSpPr txBox="1"/>
          <p:nvPr/>
        </p:nvSpPr>
        <p:spPr>
          <a:xfrm>
            <a:off x="4914333" y="4376632"/>
            <a:ext cx="35608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This is fine, Rust takes the default implementations given in the trait definition</a:t>
            </a:r>
          </a:p>
        </p:txBody>
      </p:sp>
    </p:spTree>
    <p:extLst>
      <p:ext uri="{BB962C8B-B14F-4D97-AF65-F5344CB8AC3E}">
        <p14:creationId xmlns:p14="http://schemas.microsoft.com/office/powerpoint/2010/main" val="15551009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C9EA0C1-DE8C-C16E-077F-3D4BBF108A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0095" y="1067471"/>
            <a:ext cx="4151810" cy="472305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2A0FAC3-D756-2DEA-9EE8-4F5F4B600A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de-DE" dirty="0"/>
              <a:t>Recap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EFD5C4-F941-E474-6FE9-B6F7A01020C0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6F1585A5-E4B1-4AB4-9305-B4688E4974B8}" type="datetime1">
              <a:rPr lang="de-DE" smtClean="0"/>
              <a:t>09.07.2024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3AA522-14E5-68F5-F481-E5BFFB5E687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/>
              <a:t>RUSTikales Rust for beginners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1DE90C1-A8DF-E55D-B6F5-2B56F9B6F8FE}"/>
              </a:ext>
            </a:extLst>
          </p:cNvPr>
          <p:cNvSpPr/>
          <p:nvPr/>
        </p:nvSpPr>
        <p:spPr>
          <a:xfrm>
            <a:off x="3979857" y="1063443"/>
            <a:ext cx="4273912" cy="2122858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C1D17E-2A80-770E-7BB8-8C864F1B576A}"/>
              </a:ext>
            </a:extLst>
          </p:cNvPr>
          <p:cNvSpPr txBox="1"/>
          <p:nvPr/>
        </p:nvSpPr>
        <p:spPr>
          <a:xfrm>
            <a:off x="8294007" y="1976100"/>
            <a:ext cx="15776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Struct declaration</a:t>
            </a:r>
          </a:p>
        </p:txBody>
      </p:sp>
    </p:spTree>
    <p:extLst>
      <p:ext uri="{BB962C8B-B14F-4D97-AF65-F5344CB8AC3E}">
        <p14:creationId xmlns:p14="http://schemas.microsoft.com/office/powerpoint/2010/main" val="3211305950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EFD5C4-F941-E474-6FE9-B6F7A01020C0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6F1585A5-E4B1-4AB4-9305-B4688E4974B8}" type="datetime1">
              <a:rPr lang="de-DE" smtClean="0"/>
              <a:t>09.07.2024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3AA522-14E5-68F5-F481-E5BFFB5E687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/>
              <a:t>RUSTikales Rust for beginners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4EBB3FD-C829-FCAD-FA61-0B9A33C168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8389" y="437919"/>
            <a:ext cx="5326388" cy="598216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121D097-28A5-9BC0-32D6-D9D480F2B732}"/>
              </a:ext>
            </a:extLst>
          </p:cNvPr>
          <p:cNvSpPr/>
          <p:nvPr/>
        </p:nvSpPr>
        <p:spPr>
          <a:xfrm>
            <a:off x="768188" y="443101"/>
            <a:ext cx="600201" cy="402819"/>
          </a:xfrm>
          <a:prstGeom prst="rect">
            <a:avLst/>
          </a:prstGeom>
          <a:solidFill>
            <a:srgbClr val="BF00FF"/>
          </a:solidFill>
          <a:ln>
            <a:solidFill>
              <a:srgbClr val="BF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>
                <a:solidFill>
                  <a:schemeClr val="tx1"/>
                </a:solidFill>
              </a:rPr>
              <a:t>3/3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C30A06B-68A2-99A9-7152-135EA5386953}"/>
              </a:ext>
            </a:extLst>
          </p:cNvPr>
          <p:cNvSpPr txBox="1"/>
          <p:nvPr/>
        </p:nvSpPr>
        <p:spPr>
          <a:xfrm>
            <a:off x="6694777" y="443101"/>
            <a:ext cx="21643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Does the code compile?</a:t>
            </a:r>
          </a:p>
          <a:p>
            <a:r>
              <a:rPr lang="de-DE" dirty="0">
                <a:solidFill>
                  <a:schemeClr val="bg1"/>
                </a:solidFill>
              </a:rPr>
              <a:t>If yes, what does it print?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D52AAE5-DA02-2036-2132-9FB15809D0C0}"/>
              </a:ext>
            </a:extLst>
          </p:cNvPr>
          <p:cNvSpPr/>
          <p:nvPr/>
        </p:nvSpPr>
        <p:spPr>
          <a:xfrm>
            <a:off x="1368389" y="3174217"/>
            <a:ext cx="1801800" cy="1329304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21C5D8-ED4A-9FBA-CE19-88AE86320217}"/>
              </a:ext>
            </a:extLst>
          </p:cNvPr>
          <p:cNvSpPr txBox="1"/>
          <p:nvPr/>
        </p:nvSpPr>
        <p:spPr>
          <a:xfrm>
            <a:off x="3170189" y="3577259"/>
            <a:ext cx="2846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However, our Point does not implement Debug and Display :(</a:t>
            </a:r>
          </a:p>
        </p:txBody>
      </p:sp>
    </p:spTree>
    <p:extLst>
      <p:ext uri="{BB962C8B-B14F-4D97-AF65-F5344CB8AC3E}">
        <p14:creationId xmlns:p14="http://schemas.microsoft.com/office/powerpoint/2010/main" val="1909291289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EFD5C4-F941-E474-6FE9-B6F7A01020C0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6F1585A5-E4B1-4AB4-9305-B4688E4974B8}" type="datetime1">
              <a:rPr lang="de-DE" smtClean="0"/>
              <a:t>09.07.2024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3AA522-14E5-68F5-F481-E5BFFB5E687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/>
              <a:t>RUSTikales Rust for beginners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4EBB3FD-C829-FCAD-FA61-0B9A33C168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8389" y="437919"/>
            <a:ext cx="5326388" cy="598216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121D097-28A5-9BC0-32D6-D9D480F2B732}"/>
              </a:ext>
            </a:extLst>
          </p:cNvPr>
          <p:cNvSpPr/>
          <p:nvPr/>
        </p:nvSpPr>
        <p:spPr>
          <a:xfrm>
            <a:off x="768188" y="443101"/>
            <a:ext cx="600201" cy="402819"/>
          </a:xfrm>
          <a:prstGeom prst="rect">
            <a:avLst/>
          </a:prstGeom>
          <a:solidFill>
            <a:srgbClr val="BF00FF"/>
          </a:solidFill>
          <a:ln>
            <a:solidFill>
              <a:srgbClr val="BF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>
                <a:solidFill>
                  <a:schemeClr val="tx1"/>
                </a:solidFill>
              </a:rPr>
              <a:t>3/3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C30A06B-68A2-99A9-7152-135EA5386953}"/>
              </a:ext>
            </a:extLst>
          </p:cNvPr>
          <p:cNvSpPr txBox="1"/>
          <p:nvPr/>
        </p:nvSpPr>
        <p:spPr>
          <a:xfrm>
            <a:off x="6694777" y="443101"/>
            <a:ext cx="21643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Does the code compile?</a:t>
            </a:r>
          </a:p>
          <a:p>
            <a:r>
              <a:rPr lang="de-DE" dirty="0">
                <a:solidFill>
                  <a:schemeClr val="bg1"/>
                </a:solidFill>
              </a:rPr>
              <a:t>If yes, what does it print?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5C85B7C-C6DB-40CC-4512-06B0CC32F6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4635" y="1478347"/>
            <a:ext cx="6929914" cy="3901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978014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EFD5C4-F941-E474-6FE9-B6F7A01020C0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6F1585A5-E4B1-4AB4-9305-B4688E4974B8}" type="datetime1">
              <a:rPr lang="de-DE" smtClean="0"/>
              <a:t>09.07.2024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3AA522-14E5-68F5-F481-E5BFFB5E687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/>
              <a:t>RUSTikales Rust for beginners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D1FEDC7-AFC7-332B-DF4F-E60B454229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8389" y="439108"/>
            <a:ext cx="6742026" cy="597978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950CBF3-8BAF-5DDD-BF1F-3BDE18824F26}"/>
              </a:ext>
            </a:extLst>
          </p:cNvPr>
          <p:cNvSpPr/>
          <p:nvPr/>
        </p:nvSpPr>
        <p:spPr>
          <a:xfrm>
            <a:off x="768188" y="443101"/>
            <a:ext cx="600201" cy="40281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>
                <a:solidFill>
                  <a:schemeClr val="tx1"/>
                </a:solidFill>
              </a:rPr>
              <a:t>2/3</a:t>
            </a:r>
          </a:p>
        </p:txBody>
      </p:sp>
    </p:spTree>
    <p:extLst>
      <p:ext uri="{BB962C8B-B14F-4D97-AF65-F5344CB8AC3E}">
        <p14:creationId xmlns:p14="http://schemas.microsoft.com/office/powerpoint/2010/main" val="140453113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EFD5C4-F941-E474-6FE9-B6F7A01020C0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6F1585A5-E4B1-4AB4-9305-B4688E4974B8}" type="datetime1">
              <a:rPr lang="de-DE" smtClean="0"/>
              <a:t>09.07.2024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3AA522-14E5-68F5-F481-E5BFFB5E687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/>
              <a:t>RUSTikales Rust for beginners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D1FEDC7-AFC7-332B-DF4F-E60B454229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8389" y="439108"/>
            <a:ext cx="6742026" cy="597978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950CBF3-8BAF-5DDD-BF1F-3BDE18824F26}"/>
              </a:ext>
            </a:extLst>
          </p:cNvPr>
          <p:cNvSpPr/>
          <p:nvPr/>
        </p:nvSpPr>
        <p:spPr>
          <a:xfrm>
            <a:off x="768188" y="443101"/>
            <a:ext cx="600201" cy="40281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>
                <a:solidFill>
                  <a:schemeClr val="tx1"/>
                </a:solidFill>
              </a:rPr>
              <a:t>2/3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45EAB0-2272-79F0-C70F-43E56DC8D93E}"/>
              </a:ext>
            </a:extLst>
          </p:cNvPr>
          <p:cNvSpPr txBox="1"/>
          <p:nvPr/>
        </p:nvSpPr>
        <p:spPr>
          <a:xfrm>
            <a:off x="8110415" y="443101"/>
            <a:ext cx="21643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Does the code compile?</a:t>
            </a:r>
          </a:p>
          <a:p>
            <a:r>
              <a:rPr lang="de-DE" dirty="0">
                <a:solidFill>
                  <a:schemeClr val="bg1"/>
                </a:solidFill>
              </a:rPr>
              <a:t>If yes, what does it print?</a:t>
            </a:r>
          </a:p>
        </p:txBody>
      </p:sp>
    </p:spTree>
    <p:extLst>
      <p:ext uri="{BB962C8B-B14F-4D97-AF65-F5344CB8AC3E}">
        <p14:creationId xmlns:p14="http://schemas.microsoft.com/office/powerpoint/2010/main" val="64373574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EFD5C4-F941-E474-6FE9-B6F7A01020C0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6F1585A5-E4B1-4AB4-9305-B4688E4974B8}" type="datetime1">
              <a:rPr lang="de-DE" smtClean="0"/>
              <a:t>09.07.2024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3AA522-14E5-68F5-F481-E5BFFB5E687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/>
              <a:t>RUSTikales Rust for beginners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D1FEDC7-AFC7-332B-DF4F-E60B454229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8389" y="439108"/>
            <a:ext cx="6742026" cy="597978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950CBF3-8BAF-5DDD-BF1F-3BDE18824F26}"/>
              </a:ext>
            </a:extLst>
          </p:cNvPr>
          <p:cNvSpPr/>
          <p:nvPr/>
        </p:nvSpPr>
        <p:spPr>
          <a:xfrm>
            <a:off x="768188" y="443101"/>
            <a:ext cx="600201" cy="40281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>
                <a:solidFill>
                  <a:schemeClr val="tx1"/>
                </a:solidFill>
              </a:rPr>
              <a:t>2/3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45EAB0-2272-79F0-C70F-43E56DC8D93E}"/>
              </a:ext>
            </a:extLst>
          </p:cNvPr>
          <p:cNvSpPr txBox="1"/>
          <p:nvPr/>
        </p:nvSpPr>
        <p:spPr>
          <a:xfrm>
            <a:off x="8110415" y="443101"/>
            <a:ext cx="21643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Does the code compile?</a:t>
            </a:r>
          </a:p>
          <a:p>
            <a:r>
              <a:rPr lang="de-DE" dirty="0">
                <a:solidFill>
                  <a:schemeClr val="bg1"/>
                </a:solidFill>
              </a:rPr>
              <a:t>If yes, what does it print?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8FCEA82-7A0A-CC56-251A-CDDC380525AE}"/>
              </a:ext>
            </a:extLst>
          </p:cNvPr>
          <p:cNvSpPr/>
          <p:nvPr/>
        </p:nvSpPr>
        <p:spPr>
          <a:xfrm>
            <a:off x="1368389" y="636455"/>
            <a:ext cx="4210659" cy="1079556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FFF038-AAF1-5A39-45C9-00E1B1F27CB9}"/>
              </a:ext>
            </a:extLst>
          </p:cNvPr>
          <p:cNvSpPr txBox="1"/>
          <p:nvPr/>
        </p:nvSpPr>
        <p:spPr>
          <a:xfrm>
            <a:off x="5579048" y="1022344"/>
            <a:ext cx="13083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Trait definition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8C00467-FEE1-E515-A264-3B8AE262F4F4}"/>
              </a:ext>
            </a:extLst>
          </p:cNvPr>
          <p:cNvSpPr/>
          <p:nvPr/>
        </p:nvSpPr>
        <p:spPr>
          <a:xfrm>
            <a:off x="1356305" y="2702918"/>
            <a:ext cx="5975008" cy="2159111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01440E-0319-FDFF-A055-207CC9CEACAF}"/>
              </a:ext>
            </a:extLst>
          </p:cNvPr>
          <p:cNvSpPr txBox="1"/>
          <p:nvPr/>
        </p:nvSpPr>
        <p:spPr>
          <a:xfrm>
            <a:off x="7343397" y="3628584"/>
            <a:ext cx="19456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Trait implementations</a:t>
            </a:r>
          </a:p>
        </p:txBody>
      </p:sp>
    </p:spTree>
    <p:extLst>
      <p:ext uri="{BB962C8B-B14F-4D97-AF65-F5344CB8AC3E}">
        <p14:creationId xmlns:p14="http://schemas.microsoft.com/office/powerpoint/2010/main" val="3179881489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EFD5C4-F941-E474-6FE9-B6F7A01020C0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6F1585A5-E4B1-4AB4-9305-B4688E4974B8}" type="datetime1">
              <a:rPr lang="de-DE" smtClean="0"/>
              <a:t>09.07.2024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3AA522-14E5-68F5-F481-E5BFFB5E687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/>
              <a:t>RUSTikales Rust for beginners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D1FEDC7-AFC7-332B-DF4F-E60B454229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8389" y="439108"/>
            <a:ext cx="6742026" cy="597978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950CBF3-8BAF-5DDD-BF1F-3BDE18824F26}"/>
              </a:ext>
            </a:extLst>
          </p:cNvPr>
          <p:cNvSpPr/>
          <p:nvPr/>
        </p:nvSpPr>
        <p:spPr>
          <a:xfrm>
            <a:off x="768188" y="443101"/>
            <a:ext cx="600201" cy="40281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>
                <a:solidFill>
                  <a:schemeClr val="tx1"/>
                </a:solidFill>
              </a:rPr>
              <a:t>2/3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45EAB0-2272-79F0-C70F-43E56DC8D93E}"/>
              </a:ext>
            </a:extLst>
          </p:cNvPr>
          <p:cNvSpPr txBox="1"/>
          <p:nvPr/>
        </p:nvSpPr>
        <p:spPr>
          <a:xfrm>
            <a:off x="8110415" y="443101"/>
            <a:ext cx="21643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Does the code compile?</a:t>
            </a:r>
          </a:p>
          <a:p>
            <a:r>
              <a:rPr lang="de-DE" dirty="0">
                <a:solidFill>
                  <a:schemeClr val="bg1"/>
                </a:solidFill>
              </a:rPr>
              <a:t>If yes, what does it print?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728EF07-DC68-A0D4-72CF-944756997B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3400" y="4465223"/>
            <a:ext cx="1857634" cy="136226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2959B72-ABD7-4008-1462-20BBFA39D2C3}"/>
              </a:ext>
            </a:extLst>
          </p:cNvPr>
          <p:cNvSpPr txBox="1"/>
          <p:nvPr/>
        </p:nvSpPr>
        <p:spPr>
          <a:xfrm>
            <a:off x="8110415" y="4157446"/>
            <a:ext cx="18758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This code compiles :)</a:t>
            </a:r>
          </a:p>
        </p:txBody>
      </p:sp>
    </p:spTree>
    <p:extLst>
      <p:ext uri="{BB962C8B-B14F-4D97-AF65-F5344CB8AC3E}">
        <p14:creationId xmlns:p14="http://schemas.microsoft.com/office/powerpoint/2010/main" val="446332030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EFD5C4-F941-E474-6FE9-B6F7A01020C0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6F1585A5-E4B1-4AB4-9305-B4688E4974B8}" type="datetime1">
              <a:rPr lang="de-DE" smtClean="0"/>
              <a:t>09.07.2024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3AA522-14E5-68F5-F481-E5BFFB5E687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/>
              <a:t>RUSTikales Rust for beginners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0602E8-B4B4-BA7A-E3D2-10D4C02708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8389" y="443101"/>
            <a:ext cx="5910704" cy="59743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950CBF3-8BAF-5DDD-BF1F-3BDE18824F26}"/>
              </a:ext>
            </a:extLst>
          </p:cNvPr>
          <p:cNvSpPr/>
          <p:nvPr/>
        </p:nvSpPr>
        <p:spPr>
          <a:xfrm>
            <a:off x="768188" y="443101"/>
            <a:ext cx="600201" cy="402819"/>
          </a:xfrm>
          <a:prstGeom prst="rect">
            <a:avLst/>
          </a:prstGeom>
          <a:solidFill>
            <a:srgbClr val="BF00FF"/>
          </a:solidFill>
          <a:ln>
            <a:solidFill>
              <a:srgbClr val="BF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>
                <a:solidFill>
                  <a:schemeClr val="tx1"/>
                </a:solidFill>
              </a:rPr>
              <a:t>3/3</a:t>
            </a:r>
          </a:p>
        </p:txBody>
      </p:sp>
    </p:spTree>
    <p:extLst>
      <p:ext uri="{BB962C8B-B14F-4D97-AF65-F5344CB8AC3E}">
        <p14:creationId xmlns:p14="http://schemas.microsoft.com/office/powerpoint/2010/main" val="2972362749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EFD5C4-F941-E474-6FE9-B6F7A01020C0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6F1585A5-E4B1-4AB4-9305-B4688E4974B8}" type="datetime1">
              <a:rPr lang="de-DE" smtClean="0"/>
              <a:t>09.07.2024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3AA522-14E5-68F5-F481-E5BFFB5E687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/>
              <a:t>RUSTikales Rust for beginners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0602E8-B4B4-BA7A-E3D2-10D4C02708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8389" y="443101"/>
            <a:ext cx="5910704" cy="59743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950CBF3-8BAF-5DDD-BF1F-3BDE18824F26}"/>
              </a:ext>
            </a:extLst>
          </p:cNvPr>
          <p:cNvSpPr/>
          <p:nvPr/>
        </p:nvSpPr>
        <p:spPr>
          <a:xfrm>
            <a:off x="768188" y="443101"/>
            <a:ext cx="600201" cy="402819"/>
          </a:xfrm>
          <a:prstGeom prst="rect">
            <a:avLst/>
          </a:prstGeom>
          <a:solidFill>
            <a:srgbClr val="BF00FF"/>
          </a:solidFill>
          <a:ln>
            <a:solidFill>
              <a:srgbClr val="BF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>
                <a:solidFill>
                  <a:schemeClr val="tx1"/>
                </a:solidFill>
              </a:rPr>
              <a:t>3/3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DCA71B-4DD2-41F4-AAA4-EC6EAC4EE254}"/>
              </a:ext>
            </a:extLst>
          </p:cNvPr>
          <p:cNvSpPr txBox="1"/>
          <p:nvPr/>
        </p:nvSpPr>
        <p:spPr>
          <a:xfrm>
            <a:off x="7279093" y="440599"/>
            <a:ext cx="21643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Does the code compile?</a:t>
            </a:r>
          </a:p>
          <a:p>
            <a:r>
              <a:rPr lang="de-DE" dirty="0">
                <a:solidFill>
                  <a:schemeClr val="bg1"/>
                </a:solidFill>
              </a:rPr>
              <a:t>If yes, what does it print?</a:t>
            </a:r>
          </a:p>
        </p:txBody>
      </p:sp>
    </p:spTree>
    <p:extLst>
      <p:ext uri="{BB962C8B-B14F-4D97-AF65-F5344CB8AC3E}">
        <p14:creationId xmlns:p14="http://schemas.microsoft.com/office/powerpoint/2010/main" val="2434325220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EFD5C4-F941-E474-6FE9-B6F7A01020C0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6F1585A5-E4B1-4AB4-9305-B4688E4974B8}" type="datetime1">
              <a:rPr lang="de-DE" smtClean="0"/>
              <a:t>09.07.2024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3AA522-14E5-68F5-F481-E5BFFB5E687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/>
              <a:t>RUSTikales Rust for beginners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0602E8-B4B4-BA7A-E3D2-10D4C02708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8389" y="443101"/>
            <a:ext cx="5910704" cy="59743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950CBF3-8BAF-5DDD-BF1F-3BDE18824F26}"/>
              </a:ext>
            </a:extLst>
          </p:cNvPr>
          <p:cNvSpPr/>
          <p:nvPr/>
        </p:nvSpPr>
        <p:spPr>
          <a:xfrm>
            <a:off x="768188" y="443101"/>
            <a:ext cx="600201" cy="402819"/>
          </a:xfrm>
          <a:prstGeom prst="rect">
            <a:avLst/>
          </a:prstGeom>
          <a:solidFill>
            <a:srgbClr val="BF00FF"/>
          </a:solidFill>
          <a:ln>
            <a:solidFill>
              <a:srgbClr val="BF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>
                <a:solidFill>
                  <a:schemeClr val="tx1"/>
                </a:solidFill>
              </a:rPr>
              <a:t>3/3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DCA71B-4DD2-41F4-AAA4-EC6EAC4EE254}"/>
              </a:ext>
            </a:extLst>
          </p:cNvPr>
          <p:cNvSpPr txBox="1"/>
          <p:nvPr/>
        </p:nvSpPr>
        <p:spPr>
          <a:xfrm>
            <a:off x="7279093" y="440599"/>
            <a:ext cx="21643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Does the code compile?</a:t>
            </a:r>
          </a:p>
          <a:p>
            <a:r>
              <a:rPr lang="de-DE" dirty="0">
                <a:solidFill>
                  <a:schemeClr val="bg1"/>
                </a:solidFill>
              </a:rPr>
              <a:t>If yes, what does it print?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AEE90DF-AAB2-2354-BE5F-A59832F38AAF}"/>
              </a:ext>
            </a:extLst>
          </p:cNvPr>
          <p:cNvSpPr/>
          <p:nvPr/>
        </p:nvSpPr>
        <p:spPr>
          <a:xfrm>
            <a:off x="1368389" y="3278949"/>
            <a:ext cx="3654769" cy="551863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E4E93F-7E7E-6B0A-2B42-6C900CBBBBC5}"/>
              </a:ext>
            </a:extLst>
          </p:cNvPr>
          <p:cNvSpPr txBox="1"/>
          <p:nvPr/>
        </p:nvSpPr>
        <p:spPr>
          <a:xfrm>
            <a:off x="5023158" y="2814950"/>
            <a:ext cx="702467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Rust has clear rules on what traits we can implement for which structs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 Either you </a:t>
            </a:r>
            <a:r>
              <a:rPr lang="de-DE" dirty="0">
                <a:solidFill>
                  <a:srgbClr val="00FF00"/>
                </a:solidFill>
                <a:sym typeface="Wingdings" panose="05000000000000000000" pitchFamily="2" charset="2"/>
              </a:rPr>
              <a:t>define a trait in your module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, and then you can </a:t>
            </a:r>
            <a:r>
              <a:rPr lang="de-DE" dirty="0">
                <a:solidFill>
                  <a:srgbClr val="00FF00"/>
                </a:solidFill>
                <a:sym typeface="Wingdings" panose="05000000000000000000" pitchFamily="2" charset="2"/>
              </a:rPr>
              <a:t>implement it for all structs</a:t>
            </a:r>
            <a:b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</a:b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 Or you </a:t>
            </a:r>
            <a:r>
              <a:rPr lang="de-DE" dirty="0">
                <a:solidFill>
                  <a:srgbClr val="00FF00"/>
                </a:solidFill>
                <a:sym typeface="Wingdings" panose="05000000000000000000" pitchFamily="2" charset="2"/>
              </a:rPr>
              <a:t>define a struct in your module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, and then you can </a:t>
            </a:r>
            <a:r>
              <a:rPr lang="de-DE" dirty="0">
                <a:solidFill>
                  <a:srgbClr val="00FF00"/>
                </a:solidFill>
                <a:sym typeface="Wingdings" panose="05000000000000000000" pitchFamily="2" charset="2"/>
              </a:rPr>
              <a:t>implement all traits on it</a:t>
            </a:r>
            <a:br>
              <a:rPr lang="de-DE" dirty="0">
                <a:solidFill>
                  <a:srgbClr val="00FF00"/>
                </a:solidFill>
                <a:sym typeface="Wingdings" panose="05000000000000000000" pitchFamily="2" charset="2"/>
              </a:rPr>
            </a:b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 You </a:t>
            </a:r>
            <a:r>
              <a:rPr lang="de-DE" dirty="0">
                <a:solidFill>
                  <a:srgbClr val="FFFF00"/>
                </a:solidFill>
                <a:sym typeface="Wingdings" panose="05000000000000000000" pitchFamily="2" charset="2"/>
              </a:rPr>
              <a:t>can‘t implement traits you didn‘t define for structs you didn‘t create</a:t>
            </a:r>
            <a:endParaRPr lang="de-DE" dirty="0">
              <a:solidFill>
                <a:srgbClr val="00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1211740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EFD5C4-F941-E474-6FE9-B6F7A01020C0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6F1585A5-E4B1-4AB4-9305-B4688E4974B8}" type="datetime1">
              <a:rPr lang="de-DE" smtClean="0"/>
              <a:t>09.07.2024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3AA522-14E5-68F5-F481-E5BFFB5E687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/>
              <a:t>RUSTikales Rust for beginners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0602E8-B4B4-BA7A-E3D2-10D4C02708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8389" y="443101"/>
            <a:ext cx="5910704" cy="59743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950CBF3-8BAF-5DDD-BF1F-3BDE18824F26}"/>
              </a:ext>
            </a:extLst>
          </p:cNvPr>
          <p:cNvSpPr/>
          <p:nvPr/>
        </p:nvSpPr>
        <p:spPr>
          <a:xfrm>
            <a:off x="768188" y="443101"/>
            <a:ext cx="600201" cy="402819"/>
          </a:xfrm>
          <a:prstGeom prst="rect">
            <a:avLst/>
          </a:prstGeom>
          <a:solidFill>
            <a:srgbClr val="BF00FF"/>
          </a:solidFill>
          <a:ln>
            <a:solidFill>
              <a:srgbClr val="BF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>
                <a:solidFill>
                  <a:schemeClr val="tx1"/>
                </a:solidFill>
              </a:rPr>
              <a:t>3/3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DCA71B-4DD2-41F4-AAA4-EC6EAC4EE254}"/>
              </a:ext>
            </a:extLst>
          </p:cNvPr>
          <p:cNvSpPr txBox="1"/>
          <p:nvPr/>
        </p:nvSpPr>
        <p:spPr>
          <a:xfrm>
            <a:off x="7279093" y="440599"/>
            <a:ext cx="21643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Does the code compile?</a:t>
            </a:r>
          </a:p>
          <a:p>
            <a:r>
              <a:rPr lang="de-DE" dirty="0">
                <a:solidFill>
                  <a:schemeClr val="bg1"/>
                </a:solidFill>
              </a:rPr>
              <a:t>If yes, what does it print?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AEE90DF-AAB2-2354-BE5F-A59832F38AAF}"/>
              </a:ext>
            </a:extLst>
          </p:cNvPr>
          <p:cNvSpPr/>
          <p:nvPr/>
        </p:nvSpPr>
        <p:spPr>
          <a:xfrm>
            <a:off x="1368389" y="426277"/>
            <a:ext cx="2571185" cy="810379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C7BEFF-D697-F899-0C16-10148F9A409E}"/>
              </a:ext>
            </a:extLst>
          </p:cNvPr>
          <p:cNvSpPr txBox="1"/>
          <p:nvPr/>
        </p:nvSpPr>
        <p:spPr>
          <a:xfrm>
            <a:off x="3939574" y="677577"/>
            <a:ext cx="13083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Trait definition</a:t>
            </a:r>
          </a:p>
        </p:txBody>
      </p:sp>
    </p:spTree>
    <p:extLst>
      <p:ext uri="{BB962C8B-B14F-4D97-AF65-F5344CB8AC3E}">
        <p14:creationId xmlns:p14="http://schemas.microsoft.com/office/powerpoint/2010/main" val="42066505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0C6B218-5A44-9C12-FC5B-E2E873D64B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0095" y="1067471"/>
            <a:ext cx="4151810" cy="472305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2A0FAC3-D756-2DEA-9EE8-4F5F4B600A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de-DE" dirty="0"/>
              <a:t>Recap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EFD5C4-F941-E474-6FE9-B6F7A01020C0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6F1585A5-E4B1-4AB4-9305-B4688E4974B8}" type="datetime1">
              <a:rPr lang="de-DE" smtClean="0"/>
              <a:t>09.07.2024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3AA522-14E5-68F5-F481-E5BFFB5E687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/>
              <a:t>RUSTikales Rust for beginners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1DE90C1-A8DF-E55D-B6F5-2B56F9B6F8FE}"/>
              </a:ext>
            </a:extLst>
          </p:cNvPr>
          <p:cNvSpPr/>
          <p:nvPr/>
        </p:nvSpPr>
        <p:spPr>
          <a:xfrm>
            <a:off x="4998988" y="1591139"/>
            <a:ext cx="3172917" cy="978851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C1D17E-2A80-770E-7BB8-8C864F1B576A}"/>
              </a:ext>
            </a:extLst>
          </p:cNvPr>
          <p:cNvSpPr txBox="1"/>
          <p:nvPr/>
        </p:nvSpPr>
        <p:spPr>
          <a:xfrm>
            <a:off x="5229946" y="2614298"/>
            <a:ext cx="27109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FFFF00"/>
                </a:solidFill>
              </a:rPr>
              <a:t>Lines</a:t>
            </a:r>
            <a:r>
              <a:rPr lang="de-DE" dirty="0">
                <a:solidFill>
                  <a:schemeClr val="bg1"/>
                </a:solidFill>
              </a:rPr>
              <a:t> are made out of two fields</a:t>
            </a:r>
          </a:p>
        </p:txBody>
      </p:sp>
    </p:spTree>
    <p:extLst>
      <p:ext uri="{BB962C8B-B14F-4D97-AF65-F5344CB8AC3E}">
        <p14:creationId xmlns:p14="http://schemas.microsoft.com/office/powerpoint/2010/main" val="2723352295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EFD5C4-F941-E474-6FE9-B6F7A01020C0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6F1585A5-E4B1-4AB4-9305-B4688E4974B8}" type="datetime1">
              <a:rPr lang="de-DE" smtClean="0"/>
              <a:t>09.07.2024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3AA522-14E5-68F5-F481-E5BFFB5E687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/>
              <a:t>RUSTikales Rust for beginners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0602E8-B4B4-BA7A-E3D2-10D4C02708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8389" y="443101"/>
            <a:ext cx="5910704" cy="59743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950CBF3-8BAF-5DDD-BF1F-3BDE18824F26}"/>
              </a:ext>
            </a:extLst>
          </p:cNvPr>
          <p:cNvSpPr/>
          <p:nvPr/>
        </p:nvSpPr>
        <p:spPr>
          <a:xfrm>
            <a:off x="768188" y="443101"/>
            <a:ext cx="600201" cy="402819"/>
          </a:xfrm>
          <a:prstGeom prst="rect">
            <a:avLst/>
          </a:prstGeom>
          <a:solidFill>
            <a:srgbClr val="BF00FF"/>
          </a:solidFill>
          <a:ln>
            <a:solidFill>
              <a:srgbClr val="BF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>
                <a:solidFill>
                  <a:schemeClr val="tx1"/>
                </a:solidFill>
              </a:rPr>
              <a:t>3/3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DCA71B-4DD2-41F4-AAA4-EC6EAC4EE254}"/>
              </a:ext>
            </a:extLst>
          </p:cNvPr>
          <p:cNvSpPr txBox="1"/>
          <p:nvPr/>
        </p:nvSpPr>
        <p:spPr>
          <a:xfrm>
            <a:off x="7279093" y="440599"/>
            <a:ext cx="21643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Does the code compile?</a:t>
            </a:r>
          </a:p>
          <a:p>
            <a:r>
              <a:rPr lang="de-DE" dirty="0">
                <a:solidFill>
                  <a:schemeClr val="bg1"/>
                </a:solidFill>
              </a:rPr>
              <a:t>If yes, what does it print?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AEE90DF-AAB2-2354-BE5F-A59832F38AAF}"/>
              </a:ext>
            </a:extLst>
          </p:cNvPr>
          <p:cNvSpPr/>
          <p:nvPr/>
        </p:nvSpPr>
        <p:spPr>
          <a:xfrm>
            <a:off x="1368389" y="1965047"/>
            <a:ext cx="5874304" cy="1857709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C7BEFF-D697-F899-0C16-10148F9A409E}"/>
              </a:ext>
            </a:extLst>
          </p:cNvPr>
          <p:cNvSpPr txBox="1"/>
          <p:nvPr/>
        </p:nvSpPr>
        <p:spPr>
          <a:xfrm>
            <a:off x="7242693" y="2740012"/>
            <a:ext cx="18950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Trait implementations</a:t>
            </a:r>
          </a:p>
        </p:txBody>
      </p:sp>
    </p:spTree>
    <p:extLst>
      <p:ext uri="{BB962C8B-B14F-4D97-AF65-F5344CB8AC3E}">
        <p14:creationId xmlns:p14="http://schemas.microsoft.com/office/powerpoint/2010/main" val="840698621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EFD5C4-F941-E474-6FE9-B6F7A01020C0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6F1585A5-E4B1-4AB4-9305-B4688E4974B8}" type="datetime1">
              <a:rPr lang="de-DE" smtClean="0"/>
              <a:t>09.07.2024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3AA522-14E5-68F5-F481-E5BFFB5E687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/>
              <a:t>RUSTikales Rust for beginners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0602E8-B4B4-BA7A-E3D2-10D4C02708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8389" y="443101"/>
            <a:ext cx="5910704" cy="59743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950CBF3-8BAF-5DDD-BF1F-3BDE18824F26}"/>
              </a:ext>
            </a:extLst>
          </p:cNvPr>
          <p:cNvSpPr/>
          <p:nvPr/>
        </p:nvSpPr>
        <p:spPr>
          <a:xfrm>
            <a:off x="768188" y="443101"/>
            <a:ext cx="600201" cy="402819"/>
          </a:xfrm>
          <a:prstGeom prst="rect">
            <a:avLst/>
          </a:prstGeom>
          <a:solidFill>
            <a:srgbClr val="BF00FF"/>
          </a:solidFill>
          <a:ln>
            <a:solidFill>
              <a:srgbClr val="BF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>
                <a:solidFill>
                  <a:schemeClr val="tx1"/>
                </a:solidFill>
              </a:rPr>
              <a:t>3/3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DCA71B-4DD2-41F4-AAA4-EC6EAC4EE254}"/>
              </a:ext>
            </a:extLst>
          </p:cNvPr>
          <p:cNvSpPr txBox="1"/>
          <p:nvPr/>
        </p:nvSpPr>
        <p:spPr>
          <a:xfrm>
            <a:off x="7279093" y="440599"/>
            <a:ext cx="21643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Does the code compile?</a:t>
            </a:r>
          </a:p>
          <a:p>
            <a:r>
              <a:rPr lang="de-DE" dirty="0">
                <a:solidFill>
                  <a:schemeClr val="bg1"/>
                </a:solidFill>
              </a:rPr>
              <a:t>If yes, what does it print?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AEE90DF-AAB2-2354-BE5F-A59832F38AAF}"/>
              </a:ext>
            </a:extLst>
          </p:cNvPr>
          <p:cNvSpPr/>
          <p:nvPr/>
        </p:nvSpPr>
        <p:spPr>
          <a:xfrm>
            <a:off x="4241347" y="4090307"/>
            <a:ext cx="1854654" cy="232269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C7BEFF-D697-F899-0C16-10148F9A409E}"/>
              </a:ext>
            </a:extLst>
          </p:cNvPr>
          <p:cNvSpPr txBox="1"/>
          <p:nvPr/>
        </p:nvSpPr>
        <p:spPr>
          <a:xfrm>
            <a:off x="7279093" y="3128700"/>
            <a:ext cx="455912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Similar to how we can use </a:t>
            </a:r>
            <a:r>
              <a:rPr lang="de-DE" dirty="0">
                <a:solidFill>
                  <a:srgbClr val="FFFF00"/>
                </a:solidFill>
              </a:rPr>
              <a:t>impl Trait to make functions accept any struct</a:t>
            </a:r>
            <a:r>
              <a:rPr lang="de-DE" dirty="0">
                <a:solidFill>
                  <a:schemeClr val="bg1"/>
                </a:solidFill>
              </a:rPr>
              <a:t>, we can also use </a:t>
            </a:r>
            <a:r>
              <a:rPr lang="de-DE" dirty="0">
                <a:solidFill>
                  <a:srgbClr val="00FF00"/>
                </a:solidFill>
              </a:rPr>
              <a:t>dyn Trait to make collections accept any struct that implements a trait</a:t>
            </a:r>
            <a:br>
              <a:rPr lang="de-DE" dirty="0">
                <a:solidFill>
                  <a:srgbClr val="00FF00"/>
                </a:solidFill>
              </a:rPr>
            </a:br>
            <a:br>
              <a:rPr lang="de-DE" dirty="0">
                <a:solidFill>
                  <a:srgbClr val="00FF00"/>
                </a:solidFill>
              </a:rPr>
            </a:b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 </a:t>
            </a:r>
            <a:r>
              <a:rPr lang="de-DE" dirty="0">
                <a:solidFill>
                  <a:srgbClr val="FFFF00"/>
                </a:solidFill>
                <a:sym typeface="Wingdings" panose="05000000000000000000" pitchFamily="2" charset="2"/>
              </a:rPr>
              <a:t>dyn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 means </a:t>
            </a:r>
            <a:r>
              <a:rPr lang="de-DE" dirty="0">
                <a:solidFill>
                  <a:srgbClr val="00FF00"/>
                </a:solidFill>
                <a:sym typeface="Wingdings" panose="05000000000000000000" pitchFamily="2" charset="2"/>
              </a:rPr>
              <a:t>dynamic dispatch</a:t>
            </a:r>
            <a:b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</a:b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 We figure out at runtime where we need to jump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2206593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EFD5C4-F941-E474-6FE9-B6F7A01020C0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6F1585A5-E4B1-4AB4-9305-B4688E4974B8}" type="datetime1">
              <a:rPr lang="de-DE" smtClean="0"/>
              <a:t>09.07.2024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3AA522-14E5-68F5-F481-E5BFFB5E687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/>
              <a:t>RUSTikales Rust for beginners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0602E8-B4B4-BA7A-E3D2-10D4C02708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8389" y="443101"/>
            <a:ext cx="5910704" cy="59743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950CBF3-8BAF-5DDD-BF1F-3BDE18824F26}"/>
              </a:ext>
            </a:extLst>
          </p:cNvPr>
          <p:cNvSpPr/>
          <p:nvPr/>
        </p:nvSpPr>
        <p:spPr>
          <a:xfrm>
            <a:off x="768188" y="443101"/>
            <a:ext cx="600201" cy="402819"/>
          </a:xfrm>
          <a:prstGeom prst="rect">
            <a:avLst/>
          </a:prstGeom>
          <a:solidFill>
            <a:srgbClr val="BF00FF"/>
          </a:solidFill>
          <a:ln>
            <a:solidFill>
              <a:srgbClr val="BF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>
                <a:solidFill>
                  <a:schemeClr val="tx1"/>
                </a:solidFill>
              </a:rPr>
              <a:t>3/3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DCA71B-4DD2-41F4-AAA4-EC6EAC4EE254}"/>
              </a:ext>
            </a:extLst>
          </p:cNvPr>
          <p:cNvSpPr txBox="1"/>
          <p:nvPr/>
        </p:nvSpPr>
        <p:spPr>
          <a:xfrm>
            <a:off x="7279093" y="440599"/>
            <a:ext cx="21643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Does the code compile?</a:t>
            </a:r>
          </a:p>
          <a:p>
            <a:r>
              <a:rPr lang="de-DE" dirty="0">
                <a:solidFill>
                  <a:schemeClr val="bg1"/>
                </a:solidFill>
              </a:rPr>
              <a:t>If yes, what does it print?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AEE90DF-AAB2-2354-BE5F-A59832F38AAF}"/>
              </a:ext>
            </a:extLst>
          </p:cNvPr>
          <p:cNvSpPr/>
          <p:nvPr/>
        </p:nvSpPr>
        <p:spPr>
          <a:xfrm>
            <a:off x="3766361" y="4090307"/>
            <a:ext cx="2408860" cy="232269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C7BEFF-D697-F899-0C16-10148F9A409E}"/>
              </a:ext>
            </a:extLst>
          </p:cNvPr>
          <p:cNvSpPr txBox="1"/>
          <p:nvPr/>
        </p:nvSpPr>
        <p:spPr>
          <a:xfrm>
            <a:off x="6175221" y="4353271"/>
            <a:ext cx="455912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Because we do it dynamically and we can put any type in there, </a:t>
            </a:r>
            <a:r>
              <a:rPr lang="de-DE" dirty="0">
                <a:solidFill>
                  <a:srgbClr val="FFFF00"/>
                </a:solidFill>
              </a:rPr>
              <a:t>we don‘t know the size of dyn Forgettable</a:t>
            </a:r>
          </a:p>
          <a:p>
            <a:pPr algn="ctr"/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 To use </a:t>
            </a:r>
            <a:r>
              <a:rPr lang="de-DE" dirty="0">
                <a:solidFill>
                  <a:srgbClr val="FFFF00"/>
                </a:solidFill>
                <a:sym typeface="Wingdings" panose="05000000000000000000" pitchFamily="2" charset="2"/>
              </a:rPr>
              <a:t>dyn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, we need a </a:t>
            </a:r>
            <a:r>
              <a:rPr lang="de-DE" dirty="0">
                <a:solidFill>
                  <a:srgbClr val="FFFF00"/>
                </a:solidFill>
                <a:sym typeface="Wingdings" panose="05000000000000000000" pitchFamily="2" charset="2"/>
              </a:rPr>
              <a:t>container like Box</a:t>
            </a:r>
            <a:endParaRPr lang="de-DE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4870144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EFD5C4-F941-E474-6FE9-B6F7A01020C0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6F1585A5-E4B1-4AB4-9305-B4688E4974B8}" type="datetime1">
              <a:rPr lang="de-DE" smtClean="0"/>
              <a:t>09.07.2024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3AA522-14E5-68F5-F481-E5BFFB5E687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/>
              <a:t>RUSTikales Rust for beginners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0602E8-B4B4-BA7A-E3D2-10D4C02708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8389" y="443101"/>
            <a:ext cx="5910704" cy="59743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950CBF3-8BAF-5DDD-BF1F-3BDE18824F26}"/>
              </a:ext>
            </a:extLst>
          </p:cNvPr>
          <p:cNvSpPr/>
          <p:nvPr/>
        </p:nvSpPr>
        <p:spPr>
          <a:xfrm>
            <a:off x="768188" y="443101"/>
            <a:ext cx="600201" cy="402819"/>
          </a:xfrm>
          <a:prstGeom prst="rect">
            <a:avLst/>
          </a:prstGeom>
          <a:solidFill>
            <a:srgbClr val="BF00FF"/>
          </a:solidFill>
          <a:ln>
            <a:solidFill>
              <a:srgbClr val="BF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>
                <a:solidFill>
                  <a:schemeClr val="tx1"/>
                </a:solidFill>
              </a:rPr>
              <a:t>3/3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DCA71B-4DD2-41F4-AAA4-EC6EAC4EE254}"/>
              </a:ext>
            </a:extLst>
          </p:cNvPr>
          <p:cNvSpPr txBox="1"/>
          <p:nvPr/>
        </p:nvSpPr>
        <p:spPr>
          <a:xfrm>
            <a:off x="7279093" y="440599"/>
            <a:ext cx="21643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Does the code compile?</a:t>
            </a:r>
          </a:p>
          <a:p>
            <a:r>
              <a:rPr lang="de-DE" dirty="0">
                <a:solidFill>
                  <a:schemeClr val="bg1"/>
                </a:solidFill>
              </a:rPr>
              <a:t>If yes, what does it print?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AEE90DF-AAB2-2354-BE5F-A59832F38AAF}"/>
              </a:ext>
            </a:extLst>
          </p:cNvPr>
          <p:cNvSpPr/>
          <p:nvPr/>
        </p:nvSpPr>
        <p:spPr>
          <a:xfrm>
            <a:off x="2304128" y="4318225"/>
            <a:ext cx="4004024" cy="825780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C7BEFF-D697-F899-0C16-10148F9A409E}"/>
              </a:ext>
            </a:extLst>
          </p:cNvPr>
          <p:cNvSpPr txBox="1"/>
          <p:nvPr/>
        </p:nvSpPr>
        <p:spPr>
          <a:xfrm>
            <a:off x="6345033" y="4469505"/>
            <a:ext cx="34394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All of the three underlying types do implement Forgettable, so this part is fine</a:t>
            </a:r>
            <a:endParaRPr lang="de-DE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3958467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EFD5C4-F941-E474-6FE9-B6F7A01020C0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6F1585A5-E4B1-4AB4-9305-B4688E4974B8}" type="datetime1">
              <a:rPr lang="de-DE" smtClean="0"/>
              <a:t>09.07.2024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3AA522-14E5-68F5-F481-E5BFFB5E687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/>
              <a:t>RUSTikales Rust for beginners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0602E8-B4B4-BA7A-E3D2-10D4C02708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8389" y="443101"/>
            <a:ext cx="5910704" cy="59743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950CBF3-8BAF-5DDD-BF1F-3BDE18824F26}"/>
              </a:ext>
            </a:extLst>
          </p:cNvPr>
          <p:cNvSpPr/>
          <p:nvPr/>
        </p:nvSpPr>
        <p:spPr>
          <a:xfrm>
            <a:off x="768188" y="443101"/>
            <a:ext cx="600201" cy="402819"/>
          </a:xfrm>
          <a:prstGeom prst="rect">
            <a:avLst/>
          </a:prstGeom>
          <a:solidFill>
            <a:srgbClr val="BF00FF"/>
          </a:solidFill>
          <a:ln>
            <a:solidFill>
              <a:srgbClr val="BF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>
                <a:solidFill>
                  <a:schemeClr val="tx1"/>
                </a:solidFill>
              </a:rPr>
              <a:t>3/3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DCA71B-4DD2-41F4-AAA4-EC6EAC4EE254}"/>
              </a:ext>
            </a:extLst>
          </p:cNvPr>
          <p:cNvSpPr txBox="1"/>
          <p:nvPr/>
        </p:nvSpPr>
        <p:spPr>
          <a:xfrm>
            <a:off x="7279093" y="440599"/>
            <a:ext cx="21643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Does the code compile?</a:t>
            </a:r>
          </a:p>
          <a:p>
            <a:r>
              <a:rPr lang="de-DE" dirty="0">
                <a:solidFill>
                  <a:schemeClr val="bg1"/>
                </a:solidFill>
              </a:rPr>
              <a:t>If yes, what does it print?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AEE90DF-AAB2-2354-BE5F-A59832F38AAF}"/>
              </a:ext>
            </a:extLst>
          </p:cNvPr>
          <p:cNvSpPr/>
          <p:nvPr/>
        </p:nvSpPr>
        <p:spPr>
          <a:xfrm>
            <a:off x="1840885" y="5385696"/>
            <a:ext cx="5325272" cy="801610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C7BEFF-D697-F899-0C16-10148F9A409E}"/>
              </a:ext>
            </a:extLst>
          </p:cNvPr>
          <p:cNvSpPr txBox="1"/>
          <p:nvPr/>
        </p:nvSpPr>
        <p:spPr>
          <a:xfrm>
            <a:off x="4830653" y="5664086"/>
            <a:ext cx="23355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We call the correct </a:t>
            </a:r>
            <a:r>
              <a:rPr lang="de-DE" dirty="0">
                <a:solidFill>
                  <a:srgbClr val="FFFF00"/>
                </a:solidFill>
              </a:rPr>
              <a:t>forget</a:t>
            </a:r>
            <a:r>
              <a:rPr lang="de-DE" dirty="0">
                <a:solidFill>
                  <a:schemeClr val="bg1"/>
                </a:solidFill>
              </a:rPr>
              <a:t> implementation at runtime</a:t>
            </a:r>
            <a:endParaRPr lang="de-DE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5963003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EFD5C4-F941-E474-6FE9-B6F7A01020C0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6F1585A5-E4B1-4AB4-9305-B4688E4974B8}" type="datetime1">
              <a:rPr lang="de-DE" smtClean="0"/>
              <a:t>09.07.2024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3AA522-14E5-68F5-F481-E5BFFB5E687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/>
              <a:t>RUSTikales Rust for beginners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0602E8-B4B4-BA7A-E3D2-10D4C02708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8389" y="443101"/>
            <a:ext cx="5910704" cy="59743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950CBF3-8BAF-5DDD-BF1F-3BDE18824F26}"/>
              </a:ext>
            </a:extLst>
          </p:cNvPr>
          <p:cNvSpPr/>
          <p:nvPr/>
        </p:nvSpPr>
        <p:spPr>
          <a:xfrm>
            <a:off x="768188" y="443101"/>
            <a:ext cx="600201" cy="402819"/>
          </a:xfrm>
          <a:prstGeom prst="rect">
            <a:avLst/>
          </a:prstGeom>
          <a:solidFill>
            <a:srgbClr val="BF00FF"/>
          </a:solidFill>
          <a:ln>
            <a:solidFill>
              <a:srgbClr val="BF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>
                <a:solidFill>
                  <a:schemeClr val="tx1"/>
                </a:solidFill>
              </a:rPr>
              <a:t>3/3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DCA71B-4DD2-41F4-AAA4-EC6EAC4EE254}"/>
              </a:ext>
            </a:extLst>
          </p:cNvPr>
          <p:cNvSpPr txBox="1"/>
          <p:nvPr/>
        </p:nvSpPr>
        <p:spPr>
          <a:xfrm>
            <a:off x="7279093" y="440599"/>
            <a:ext cx="21643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Does the code compile?</a:t>
            </a:r>
          </a:p>
          <a:p>
            <a:r>
              <a:rPr lang="de-DE" dirty="0">
                <a:solidFill>
                  <a:schemeClr val="bg1"/>
                </a:solidFill>
              </a:rPr>
              <a:t>If yes, what does it print?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AEE90DF-AAB2-2354-BE5F-A59832F38AAF}"/>
              </a:ext>
            </a:extLst>
          </p:cNvPr>
          <p:cNvSpPr/>
          <p:nvPr/>
        </p:nvSpPr>
        <p:spPr>
          <a:xfrm>
            <a:off x="1840885" y="5385696"/>
            <a:ext cx="5325272" cy="801610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C7BEFF-D697-F899-0C16-10148F9A409E}"/>
              </a:ext>
            </a:extLst>
          </p:cNvPr>
          <p:cNvSpPr txBox="1"/>
          <p:nvPr/>
        </p:nvSpPr>
        <p:spPr>
          <a:xfrm>
            <a:off x="4830653" y="5664086"/>
            <a:ext cx="23355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We call the correct </a:t>
            </a:r>
            <a:r>
              <a:rPr lang="de-DE" dirty="0">
                <a:solidFill>
                  <a:srgbClr val="FFFF00"/>
                </a:solidFill>
              </a:rPr>
              <a:t>forget</a:t>
            </a:r>
            <a:r>
              <a:rPr lang="de-DE" dirty="0">
                <a:solidFill>
                  <a:schemeClr val="bg1"/>
                </a:solidFill>
              </a:rPr>
              <a:t> implementation at runtime</a:t>
            </a:r>
            <a:endParaRPr lang="de-DE" dirty="0">
              <a:solidFill>
                <a:srgbClr val="FFFF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A554B9-39C6-166C-5103-405742A6E2CD}"/>
              </a:ext>
            </a:extLst>
          </p:cNvPr>
          <p:cNvSpPr txBox="1"/>
          <p:nvPr/>
        </p:nvSpPr>
        <p:spPr>
          <a:xfrm>
            <a:off x="8505551" y="3167390"/>
            <a:ext cx="18758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This code compiles :)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A98CC6C-50A7-DA83-8FE4-CB828CDC96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2485" y="3475167"/>
            <a:ext cx="4241966" cy="1043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380241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C029301E-AB50-9078-7BD8-22B127C14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3"/>
            </a:pPr>
            <a:r>
              <a:rPr lang="de-DE" dirty="0"/>
              <a:t>Next time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EE31B94-EE23-AD45-74FF-91118A6715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Symbol" panose="05050102010706020507" pitchFamily="18" charset="2"/>
              <a:buChar char="-"/>
            </a:pPr>
            <a:r>
              <a:rPr lang="de-DE" dirty="0"/>
              <a:t>Enums</a:t>
            </a:r>
          </a:p>
          <a:p>
            <a:pPr>
              <a:buFont typeface="Symbol" panose="05050102010706020507" pitchFamily="18" charset="2"/>
              <a:buChar char="-"/>
            </a:pPr>
            <a:r>
              <a:rPr lang="de-DE" dirty="0"/>
              <a:t>Pattern Matching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EFD5C4-F941-E474-6FE9-B6F7A01020C0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6F1585A5-E4B1-4AB4-9305-B4688E4974B8}" type="datetime1">
              <a:rPr lang="de-DE" smtClean="0"/>
              <a:t>09.07.2024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3AA522-14E5-68F5-F481-E5BFFB5E687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/>
              <a:t>RUSTikales Rust for beginners</a:t>
            </a:r>
          </a:p>
        </p:txBody>
      </p:sp>
    </p:spTree>
    <p:extLst>
      <p:ext uri="{BB962C8B-B14F-4D97-AF65-F5344CB8AC3E}">
        <p14:creationId xmlns:p14="http://schemas.microsoft.com/office/powerpoint/2010/main" val="6553359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0C6B218-5A44-9C12-FC5B-E2E873D64B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0095" y="1067471"/>
            <a:ext cx="4151810" cy="472305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2A0FAC3-D756-2DEA-9EE8-4F5F4B600A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de-DE" dirty="0"/>
              <a:t>Recap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EFD5C4-F941-E474-6FE9-B6F7A01020C0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6F1585A5-E4B1-4AB4-9305-B4688E4974B8}" type="datetime1">
              <a:rPr lang="de-DE" smtClean="0"/>
              <a:t>09.07.2024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3AA522-14E5-68F5-F481-E5BFFB5E687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/>
              <a:t>RUSTikales Rust for beginners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1DE90C1-A8DF-E55D-B6F5-2B56F9B6F8FE}"/>
              </a:ext>
            </a:extLst>
          </p:cNvPr>
          <p:cNvSpPr/>
          <p:nvPr/>
        </p:nvSpPr>
        <p:spPr>
          <a:xfrm>
            <a:off x="6743196" y="1591140"/>
            <a:ext cx="1248741" cy="457338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C1D17E-2A80-770E-7BB8-8C864F1B576A}"/>
              </a:ext>
            </a:extLst>
          </p:cNvPr>
          <p:cNvSpPr txBox="1"/>
          <p:nvPr/>
        </p:nvSpPr>
        <p:spPr>
          <a:xfrm>
            <a:off x="7790528" y="3167390"/>
            <a:ext cx="32247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As with most top-level keywords, </a:t>
            </a:r>
            <a:r>
              <a:rPr lang="de-DE" dirty="0">
                <a:solidFill>
                  <a:srgbClr val="00FF00"/>
                </a:solidFill>
              </a:rPr>
              <a:t>structs can be declared in any order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B758548-CC0B-EB1C-2D8C-D197E8E8A36E}"/>
              </a:ext>
            </a:extLst>
          </p:cNvPr>
          <p:cNvSpPr/>
          <p:nvPr/>
        </p:nvSpPr>
        <p:spPr>
          <a:xfrm>
            <a:off x="3979856" y="3707256"/>
            <a:ext cx="3528697" cy="2113483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433528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0FAC3-D756-2DEA-9EE8-4F5F4B600A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de-DE" dirty="0"/>
              <a:t>Recap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EFD5C4-F941-E474-6FE9-B6F7A01020C0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6F1585A5-E4B1-4AB4-9305-B4688E4974B8}" type="datetime1">
              <a:rPr lang="de-DE" smtClean="0"/>
              <a:t>09.07.2024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3AA522-14E5-68F5-F481-E5BFFB5E687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/>
              <a:t>RUSTikales Rust for beginners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BEB9E85-1650-737A-2042-825296DF38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1143706"/>
            <a:ext cx="8534400" cy="4570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5606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0FAC3-D756-2DEA-9EE8-4F5F4B600A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de-DE" dirty="0"/>
              <a:t>Recap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EFD5C4-F941-E474-6FE9-B6F7A01020C0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6F1585A5-E4B1-4AB4-9305-B4688E4974B8}" type="datetime1">
              <a:rPr lang="de-DE" smtClean="0"/>
              <a:t>09.07.2024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3AA522-14E5-68F5-F481-E5BFFB5E687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/>
              <a:t>RUSTikales Rust for beginners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BEB9E85-1650-737A-2042-825296DF38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1143706"/>
            <a:ext cx="8534400" cy="457058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65116F8-A0FC-92E1-26FD-15F3211594F6}"/>
              </a:ext>
            </a:extLst>
          </p:cNvPr>
          <p:cNvSpPr/>
          <p:nvPr/>
        </p:nvSpPr>
        <p:spPr>
          <a:xfrm>
            <a:off x="2412888" y="4096673"/>
            <a:ext cx="5832825" cy="636456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F9C626-E7B9-2F7A-B245-351C5A86DB10}"/>
              </a:ext>
            </a:extLst>
          </p:cNvPr>
          <p:cNvSpPr txBox="1"/>
          <p:nvPr/>
        </p:nvSpPr>
        <p:spPr>
          <a:xfrm>
            <a:off x="4038600" y="3742297"/>
            <a:ext cx="31390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dirty="0">
                <a:solidFill>
                  <a:srgbClr val="FFFF00"/>
                </a:solidFill>
              </a:rPr>
              <a:t>p1</a:t>
            </a:r>
            <a:r>
              <a:rPr lang="de-DE" dirty="0">
                <a:solidFill>
                  <a:schemeClr val="bg1"/>
                </a:solidFill>
              </a:rPr>
              <a:t> and </a:t>
            </a:r>
            <a:r>
              <a:rPr lang="de-DE" dirty="0">
                <a:solidFill>
                  <a:srgbClr val="FFFF00"/>
                </a:solidFill>
              </a:rPr>
              <a:t>p2</a:t>
            </a:r>
            <a:r>
              <a:rPr lang="de-DE" dirty="0">
                <a:solidFill>
                  <a:schemeClr val="bg1"/>
                </a:solidFill>
              </a:rPr>
              <a:t> are </a:t>
            </a:r>
            <a:r>
              <a:rPr lang="de-DE" dirty="0">
                <a:solidFill>
                  <a:srgbClr val="00FF00"/>
                </a:solidFill>
              </a:rPr>
              <a:t>instances of type Point</a:t>
            </a:r>
          </a:p>
        </p:txBody>
      </p:sp>
    </p:spTree>
    <p:extLst>
      <p:ext uri="{BB962C8B-B14F-4D97-AF65-F5344CB8AC3E}">
        <p14:creationId xmlns:p14="http://schemas.microsoft.com/office/powerpoint/2010/main" val="6306033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0FAC3-D756-2DEA-9EE8-4F5F4B600A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de-DE" dirty="0"/>
              <a:t>Recap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EFD5C4-F941-E474-6FE9-B6F7A01020C0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6F1585A5-E4B1-4AB4-9305-B4688E4974B8}" type="datetime1">
              <a:rPr lang="de-DE" smtClean="0"/>
              <a:t>09.07.2024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3AA522-14E5-68F5-F481-E5BFFB5E687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/>
              <a:t>RUSTikales Rust for beginners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BEB9E85-1650-737A-2042-825296DF38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1143706"/>
            <a:ext cx="8534400" cy="457058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65116F8-A0FC-92E1-26FD-15F3211594F6}"/>
              </a:ext>
            </a:extLst>
          </p:cNvPr>
          <p:cNvSpPr/>
          <p:nvPr/>
        </p:nvSpPr>
        <p:spPr>
          <a:xfrm flipH="1" flipV="1">
            <a:off x="1796574" y="1103725"/>
            <a:ext cx="8596165" cy="2356494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F9C626-E7B9-2F7A-B245-351C5A86DB10}"/>
              </a:ext>
            </a:extLst>
          </p:cNvPr>
          <p:cNvSpPr txBox="1"/>
          <p:nvPr/>
        </p:nvSpPr>
        <p:spPr>
          <a:xfrm>
            <a:off x="3942464" y="3121223"/>
            <a:ext cx="43043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dirty="0">
                <a:solidFill>
                  <a:schemeClr val="bg1"/>
                </a:solidFill>
              </a:rPr>
              <a:t>Using </a:t>
            </a:r>
            <a:r>
              <a:rPr lang="de-DE" dirty="0">
                <a:solidFill>
                  <a:srgbClr val="FFFF00"/>
                </a:solidFill>
              </a:rPr>
              <a:t>impl</a:t>
            </a:r>
            <a:r>
              <a:rPr lang="de-DE" dirty="0">
                <a:solidFill>
                  <a:schemeClr val="bg1"/>
                </a:solidFill>
              </a:rPr>
              <a:t>, we can </a:t>
            </a:r>
            <a:r>
              <a:rPr lang="de-DE" dirty="0">
                <a:solidFill>
                  <a:srgbClr val="00FF00"/>
                </a:solidFill>
              </a:rPr>
              <a:t>declare functions for given types</a:t>
            </a:r>
          </a:p>
        </p:txBody>
      </p:sp>
    </p:spTree>
    <p:extLst>
      <p:ext uri="{BB962C8B-B14F-4D97-AF65-F5344CB8AC3E}">
        <p14:creationId xmlns:p14="http://schemas.microsoft.com/office/powerpoint/2010/main" val="29194074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0FAC3-D756-2DEA-9EE8-4F5F4B600A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de-DE" dirty="0"/>
              <a:t>Recap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EFD5C4-F941-E474-6FE9-B6F7A01020C0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6F1585A5-E4B1-4AB4-9305-B4688E4974B8}" type="datetime1">
              <a:rPr lang="de-DE" smtClean="0"/>
              <a:t>09.07.2024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3AA522-14E5-68F5-F481-E5BFFB5E687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/>
              <a:t>RUSTikales Rust for beginners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BEB9E85-1650-737A-2042-825296DF38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1143706"/>
            <a:ext cx="8534400" cy="457058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65116F8-A0FC-92E1-26FD-15F3211594F6}"/>
              </a:ext>
            </a:extLst>
          </p:cNvPr>
          <p:cNvSpPr/>
          <p:nvPr/>
        </p:nvSpPr>
        <p:spPr>
          <a:xfrm flipH="1" flipV="1">
            <a:off x="2437056" y="1464627"/>
            <a:ext cx="3834842" cy="307777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F9C626-E7B9-2F7A-B245-351C5A86DB10}"/>
              </a:ext>
            </a:extLst>
          </p:cNvPr>
          <p:cNvSpPr txBox="1"/>
          <p:nvPr/>
        </p:nvSpPr>
        <p:spPr>
          <a:xfrm>
            <a:off x="6271898" y="1143706"/>
            <a:ext cx="22894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Associated function</a:t>
            </a:r>
          </a:p>
          <a:p>
            <a:pPr algn="ctr"/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 More precise, a </a:t>
            </a:r>
            <a:r>
              <a:rPr lang="de-DE" dirty="0">
                <a:solidFill>
                  <a:srgbClr val="FFFF00"/>
                </a:solidFill>
                <a:sym typeface="Wingdings" panose="05000000000000000000" pitchFamily="2" charset="2"/>
              </a:rPr>
              <a:t>method</a:t>
            </a:r>
            <a:endParaRPr lang="de-DE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80048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0FAC3-D756-2DEA-9EE8-4F5F4B600A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de-DE" dirty="0"/>
              <a:t>Recap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EFD5C4-F941-E474-6FE9-B6F7A01020C0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6F1585A5-E4B1-4AB4-9305-B4688E4974B8}" type="datetime1">
              <a:rPr lang="de-DE" smtClean="0"/>
              <a:t>09.07.2024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3AA522-14E5-68F5-F481-E5BFFB5E687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/>
              <a:t>RUSTikales Rust for beginners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BEB9E85-1650-737A-2042-825296DF38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1143706"/>
            <a:ext cx="8534400" cy="457058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65116F8-A0FC-92E1-26FD-15F3211594F6}"/>
              </a:ext>
            </a:extLst>
          </p:cNvPr>
          <p:cNvSpPr/>
          <p:nvPr/>
        </p:nvSpPr>
        <p:spPr>
          <a:xfrm flipH="1" flipV="1">
            <a:off x="3943602" y="1464625"/>
            <a:ext cx="809667" cy="307777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F9C626-E7B9-2F7A-B245-351C5A86DB10}"/>
              </a:ext>
            </a:extLst>
          </p:cNvPr>
          <p:cNvSpPr txBox="1"/>
          <p:nvPr/>
        </p:nvSpPr>
        <p:spPr>
          <a:xfrm>
            <a:off x="4100702" y="2905479"/>
            <a:ext cx="37641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Takes a </a:t>
            </a:r>
            <a:r>
              <a:rPr lang="de-DE" dirty="0">
                <a:solidFill>
                  <a:srgbClr val="FFFF00"/>
                </a:solidFill>
              </a:rPr>
              <a:t>reference to an instance of type Line</a:t>
            </a:r>
          </a:p>
          <a:p>
            <a:pPr algn="ctr"/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 </a:t>
            </a:r>
            <a:r>
              <a:rPr lang="de-DE" dirty="0">
                <a:solidFill>
                  <a:srgbClr val="FFFF00"/>
                </a:solidFill>
                <a:sym typeface="Wingdings" panose="05000000000000000000" pitchFamily="2" charset="2"/>
              </a:rPr>
              <a:t>self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 and </a:t>
            </a:r>
            <a:r>
              <a:rPr lang="de-DE" dirty="0">
                <a:solidFill>
                  <a:srgbClr val="FFFF00"/>
                </a:solidFill>
                <a:sym typeface="Wingdings" panose="05000000000000000000" pitchFamily="2" charset="2"/>
              </a:rPr>
              <a:t>Self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 are special identifiers</a:t>
            </a:r>
            <a:endParaRPr lang="de-DE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62780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0FAC3-D756-2DEA-9EE8-4F5F4B600A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de-DE" dirty="0"/>
              <a:t>Recap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EFD5C4-F941-E474-6FE9-B6F7A01020C0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6F1585A5-E4B1-4AB4-9305-B4688E4974B8}" type="datetime1">
              <a:rPr lang="de-DE" smtClean="0"/>
              <a:t>09.07.2024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3AA522-14E5-68F5-F481-E5BFFB5E687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/>
              <a:t>RUSTikales Rust for beginners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BEB9E85-1650-737A-2042-825296DF38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1143706"/>
            <a:ext cx="8534400" cy="457058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65116F8-A0FC-92E1-26FD-15F3211594F6}"/>
              </a:ext>
            </a:extLst>
          </p:cNvPr>
          <p:cNvSpPr/>
          <p:nvPr/>
        </p:nvSpPr>
        <p:spPr>
          <a:xfrm flipH="1" flipV="1">
            <a:off x="3017115" y="2463615"/>
            <a:ext cx="4555888" cy="307777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F9C626-E7B9-2F7A-B245-351C5A86DB10}"/>
              </a:ext>
            </a:extLst>
          </p:cNvPr>
          <p:cNvSpPr txBox="1"/>
          <p:nvPr/>
        </p:nvSpPr>
        <p:spPr>
          <a:xfrm>
            <a:off x="3784869" y="2758065"/>
            <a:ext cx="30203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Call to an associated function of f32</a:t>
            </a:r>
            <a:endParaRPr lang="de-DE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89096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0FAC3-D756-2DEA-9EE8-4F5F4B600A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Plan for today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6ACE22-CEC0-13AC-DA2F-9162FB2D9E1B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84AFDAEB-8B1E-420F-B628-6E74D541801D}" type="datetime1">
              <a:rPr lang="de-DE" smtClean="0"/>
              <a:t>09.07.2024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4702AA-05B0-CE1A-CC61-3D726C50C5B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/>
              <a:t>RUSTikales Rust for beginners</a:t>
            </a:r>
          </a:p>
        </p:txBody>
      </p:sp>
    </p:spTree>
    <p:extLst>
      <p:ext uri="{BB962C8B-B14F-4D97-AF65-F5344CB8AC3E}">
        <p14:creationId xmlns:p14="http://schemas.microsoft.com/office/powerpoint/2010/main" val="12553609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0FAC3-D756-2DEA-9EE8-4F5F4B600A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de-DE" dirty="0"/>
              <a:t>Recap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EFD5C4-F941-E474-6FE9-B6F7A01020C0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6F1585A5-E4B1-4AB4-9305-B4688E4974B8}" type="datetime1">
              <a:rPr lang="de-DE" smtClean="0"/>
              <a:t>09.07.2024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3AA522-14E5-68F5-F481-E5BFFB5E687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/>
              <a:t>RUSTikales Rust for beginners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BEB9E85-1650-737A-2042-825296DF38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1143706"/>
            <a:ext cx="8534400" cy="457058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65116F8-A0FC-92E1-26FD-15F3211594F6}"/>
              </a:ext>
            </a:extLst>
          </p:cNvPr>
          <p:cNvSpPr/>
          <p:nvPr/>
        </p:nvSpPr>
        <p:spPr>
          <a:xfrm flipH="1" flipV="1">
            <a:off x="4552623" y="2463613"/>
            <a:ext cx="784734" cy="307777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F9C626-E7B9-2F7A-B245-351C5A86DB10}"/>
              </a:ext>
            </a:extLst>
          </p:cNvPr>
          <p:cNvSpPr txBox="1"/>
          <p:nvPr/>
        </p:nvSpPr>
        <p:spPr>
          <a:xfrm>
            <a:off x="3194404" y="2905780"/>
            <a:ext cx="58031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Type hint suggests that this is a method</a:t>
            </a:r>
          </a:p>
          <a:p>
            <a:pPr algn="ctr"/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 </a:t>
            </a:r>
            <a:r>
              <a:rPr lang="de-DE" dirty="0">
                <a:solidFill>
                  <a:srgbClr val="00FF00"/>
                </a:solidFill>
                <a:sym typeface="Wingdings" panose="05000000000000000000" pitchFamily="2" charset="2"/>
              </a:rPr>
              <a:t>Methods are special associated functions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 and can be called as such</a:t>
            </a:r>
            <a:endParaRPr lang="de-DE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57129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0FAC3-D756-2DEA-9EE8-4F5F4B600A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de-DE" dirty="0"/>
              <a:t>Recap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EFD5C4-F941-E474-6FE9-B6F7A01020C0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6F1585A5-E4B1-4AB4-9305-B4688E4974B8}" type="datetime1">
              <a:rPr lang="de-DE" smtClean="0"/>
              <a:t>09.07.2024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3AA522-14E5-68F5-F481-E5BFFB5E687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/>
              <a:t>RUSTikales Rust for beginners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BEB9E85-1650-737A-2042-825296DF38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1143706"/>
            <a:ext cx="8534400" cy="457058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65116F8-A0FC-92E1-26FD-15F3211594F6}"/>
              </a:ext>
            </a:extLst>
          </p:cNvPr>
          <p:cNvSpPr/>
          <p:nvPr/>
        </p:nvSpPr>
        <p:spPr>
          <a:xfrm flipH="1" flipV="1">
            <a:off x="6095999" y="5089994"/>
            <a:ext cx="1992613" cy="307777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F9C626-E7B9-2F7A-B245-351C5A86DB10}"/>
              </a:ext>
            </a:extLst>
          </p:cNvPr>
          <p:cNvSpPr txBox="1"/>
          <p:nvPr/>
        </p:nvSpPr>
        <p:spPr>
          <a:xfrm>
            <a:off x="4881603" y="5397771"/>
            <a:ext cx="44214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We can use the </a:t>
            </a:r>
            <a:r>
              <a:rPr lang="de-DE" dirty="0">
                <a:solidFill>
                  <a:srgbClr val="00FF00"/>
                </a:solidFill>
              </a:rPr>
              <a:t>dot operator</a:t>
            </a:r>
            <a:r>
              <a:rPr lang="de-DE" dirty="0">
                <a:solidFill>
                  <a:schemeClr val="bg1"/>
                </a:solidFill>
              </a:rPr>
              <a:t> to call methods</a:t>
            </a:r>
          </a:p>
          <a:p>
            <a:pPr algn="ctr"/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 </a:t>
            </a:r>
            <a:r>
              <a:rPr lang="de-DE" dirty="0">
                <a:solidFill>
                  <a:srgbClr val="00FF00"/>
                </a:solidFill>
                <a:sym typeface="Wingdings" panose="05000000000000000000" pitchFamily="2" charset="2"/>
              </a:rPr>
              <a:t>line is automatically borrowed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 and passed as </a:t>
            </a:r>
            <a:r>
              <a:rPr lang="de-DE" dirty="0">
                <a:solidFill>
                  <a:srgbClr val="FFFF00"/>
                </a:solidFill>
                <a:sym typeface="Wingdings" panose="05000000000000000000" pitchFamily="2" charset="2"/>
              </a:rPr>
              <a:t>&amp;self</a:t>
            </a:r>
            <a:endParaRPr lang="de-DE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12770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4C48D6F4-4560-5A93-1C15-B4E7D74E04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1143706"/>
            <a:ext cx="8534400" cy="45705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2A0FAC3-D756-2DEA-9EE8-4F5F4B600A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de-DE" dirty="0"/>
              <a:t>Recap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EFD5C4-F941-E474-6FE9-B6F7A01020C0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6F1585A5-E4B1-4AB4-9305-B4688E4974B8}" type="datetime1">
              <a:rPr lang="de-DE" smtClean="0"/>
              <a:t>09.07.2024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3AA522-14E5-68F5-F481-E5BFFB5E687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/>
              <a:t>RUSTikales Rust for beginners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5DA3766-ABDB-3462-A68C-4CA849DE18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6916" y="5086722"/>
            <a:ext cx="6900296" cy="6303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069D296-C7EE-1B45-CB1B-49C2FF90937A}"/>
              </a:ext>
            </a:extLst>
          </p:cNvPr>
          <p:cNvSpPr txBox="1"/>
          <p:nvPr/>
        </p:nvSpPr>
        <p:spPr>
          <a:xfrm>
            <a:off x="4958096" y="5714294"/>
            <a:ext cx="29290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The </a:t>
            </a:r>
            <a:r>
              <a:rPr lang="de-DE" dirty="0">
                <a:solidFill>
                  <a:srgbClr val="FFFF00"/>
                </a:solidFill>
              </a:rPr>
              <a:t>dot operator is syntactic sugar</a:t>
            </a:r>
          </a:p>
          <a:p>
            <a:pPr algn="ctr"/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 </a:t>
            </a:r>
            <a:r>
              <a:rPr lang="de-DE" dirty="0">
                <a:solidFill>
                  <a:srgbClr val="00FF00"/>
                </a:solidFill>
                <a:sym typeface="Wingdings" panose="05000000000000000000" pitchFamily="2" charset="2"/>
              </a:rPr>
              <a:t>Both versions work</a:t>
            </a:r>
            <a:endParaRPr lang="de-DE" dirty="0">
              <a:solidFill>
                <a:srgbClr val="00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66368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4C48D6F4-4560-5A93-1C15-B4E7D74E04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1143706"/>
            <a:ext cx="8534400" cy="45705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2A0FAC3-D756-2DEA-9EE8-4F5F4B600A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de-DE" dirty="0"/>
              <a:t>Recap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EFD5C4-F941-E474-6FE9-B6F7A01020C0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6F1585A5-E4B1-4AB4-9305-B4688E4974B8}" type="datetime1">
              <a:rPr lang="de-DE" smtClean="0"/>
              <a:t>09.07.2024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3AA522-14E5-68F5-F481-E5BFFB5E687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/>
              <a:t>RUSTikales Rust for beginners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069D296-C7EE-1B45-CB1B-49C2FF90937A}"/>
              </a:ext>
            </a:extLst>
          </p:cNvPr>
          <p:cNvSpPr txBox="1"/>
          <p:nvPr/>
        </p:nvSpPr>
        <p:spPr>
          <a:xfrm>
            <a:off x="4359787" y="3265245"/>
            <a:ext cx="34724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rgbClr val="00FF00"/>
                </a:solidFill>
              </a:rPr>
              <a:t>Normal Ownership rules apply</a:t>
            </a:r>
          </a:p>
          <a:p>
            <a:pPr algn="ctr"/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 </a:t>
            </a:r>
            <a:r>
              <a:rPr lang="de-DE" dirty="0">
                <a:solidFill>
                  <a:srgbClr val="FFFF00"/>
                </a:solidFill>
                <a:sym typeface="Wingdings" panose="05000000000000000000" pitchFamily="2" charset="2"/>
              </a:rPr>
              <a:t>p1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 and </a:t>
            </a:r>
            <a:r>
              <a:rPr lang="de-DE" dirty="0">
                <a:solidFill>
                  <a:srgbClr val="FFFF00"/>
                </a:solidFill>
                <a:sym typeface="Wingdings" panose="05000000000000000000" pitchFamily="2" charset="2"/>
              </a:rPr>
              <a:t>p2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 are </a:t>
            </a:r>
            <a:r>
              <a:rPr lang="de-DE" dirty="0">
                <a:solidFill>
                  <a:srgbClr val="FFFF00"/>
                </a:solidFill>
                <a:sym typeface="Wingdings" panose="05000000000000000000" pitchFamily="2" charset="2"/>
              </a:rPr>
              <a:t>moved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 into the </a:t>
            </a:r>
            <a:r>
              <a:rPr lang="de-DE" dirty="0">
                <a:solidFill>
                  <a:srgbClr val="FFFF00"/>
                </a:solidFill>
                <a:sym typeface="Wingdings" panose="05000000000000000000" pitchFamily="2" charset="2"/>
              </a:rPr>
              <a:t>line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 here</a:t>
            </a:r>
            <a:endParaRPr lang="de-DE" dirty="0">
              <a:solidFill>
                <a:srgbClr val="00FF00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4E07CE7-06A1-B48D-0299-8FF367044B16}"/>
              </a:ext>
            </a:extLst>
          </p:cNvPr>
          <p:cNvSpPr/>
          <p:nvPr/>
        </p:nvSpPr>
        <p:spPr>
          <a:xfrm flipH="1" flipV="1">
            <a:off x="5012413" y="4755653"/>
            <a:ext cx="4159783" cy="307777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546809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0FAC3-D756-2DEA-9EE8-4F5F4B600A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2"/>
            </a:pPr>
            <a:r>
              <a:rPr lang="de-DE" dirty="0"/>
              <a:t>Traits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AF905E9-1E53-0538-C0D7-29016D23AF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EFD5C4-F941-E474-6FE9-B6F7A01020C0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6F1585A5-E4B1-4AB4-9305-B4688E4974B8}" type="datetime1">
              <a:rPr lang="de-DE" smtClean="0"/>
              <a:t>09.07.2024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3AA522-14E5-68F5-F481-E5BFFB5E687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/>
              <a:t>RUSTikales Rust for beginners</a:t>
            </a:r>
          </a:p>
        </p:txBody>
      </p:sp>
    </p:spTree>
    <p:extLst>
      <p:ext uri="{BB962C8B-B14F-4D97-AF65-F5344CB8AC3E}">
        <p14:creationId xmlns:p14="http://schemas.microsoft.com/office/powerpoint/2010/main" val="39685291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0FAC3-D756-2DEA-9EE8-4F5F4B600A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2"/>
            </a:pPr>
            <a:r>
              <a:rPr lang="de-DE" dirty="0"/>
              <a:t>Traits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AF905E9-1E53-0538-C0D7-29016D23AF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Symbol" panose="05050102010706020507" pitchFamily="18" charset="2"/>
              <a:buChar char="-"/>
            </a:pPr>
            <a:r>
              <a:rPr lang="de-DE" dirty="0"/>
              <a:t>Structs and methods are very powerful, but currently very limited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EFD5C4-F941-E474-6FE9-B6F7A01020C0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6F1585A5-E4B1-4AB4-9305-B4688E4974B8}" type="datetime1">
              <a:rPr lang="de-DE" smtClean="0"/>
              <a:t>09.07.2024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3AA522-14E5-68F5-F481-E5BFFB5E687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/>
              <a:t>RUSTikales Rust for beginners</a:t>
            </a:r>
          </a:p>
        </p:txBody>
      </p:sp>
    </p:spTree>
    <p:extLst>
      <p:ext uri="{BB962C8B-B14F-4D97-AF65-F5344CB8AC3E}">
        <p14:creationId xmlns:p14="http://schemas.microsoft.com/office/powerpoint/2010/main" val="18495596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0FAC3-D756-2DEA-9EE8-4F5F4B600A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2"/>
            </a:pPr>
            <a:r>
              <a:rPr lang="de-DE" dirty="0"/>
              <a:t>Traits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AF905E9-1E53-0538-C0D7-29016D23AF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Symbol" panose="05050102010706020507" pitchFamily="18" charset="2"/>
              <a:buChar char="-"/>
            </a:pPr>
            <a:r>
              <a:rPr lang="de-DE" dirty="0"/>
              <a:t>Structs and methods are very powerful, but currently very limited</a:t>
            </a:r>
          </a:p>
          <a:p>
            <a:pPr lvl="1">
              <a:buFont typeface="Symbol" panose="05050102010706020507" pitchFamily="18" charset="2"/>
              <a:buChar char="-"/>
            </a:pPr>
            <a:r>
              <a:rPr lang="de-DE" dirty="0"/>
              <a:t>We </a:t>
            </a:r>
            <a:r>
              <a:rPr lang="de-DE" dirty="0">
                <a:solidFill>
                  <a:srgbClr val="FFFF00"/>
                </a:solidFill>
              </a:rPr>
              <a:t>can‘t print struct instances</a:t>
            </a:r>
            <a:r>
              <a:rPr lang="de-DE" dirty="0"/>
              <a:t> to the console</a:t>
            </a:r>
          </a:p>
          <a:p>
            <a:pPr lvl="1">
              <a:buFont typeface="Symbol" panose="05050102010706020507" pitchFamily="18" charset="2"/>
              <a:buChar char="-"/>
            </a:pPr>
            <a:r>
              <a:rPr lang="de-DE" dirty="0"/>
              <a:t>We </a:t>
            </a:r>
            <a:r>
              <a:rPr lang="de-DE" dirty="0">
                <a:solidFill>
                  <a:srgbClr val="FFFF00"/>
                </a:solidFill>
              </a:rPr>
              <a:t>can only move structs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EFD5C4-F941-E474-6FE9-B6F7A01020C0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6F1585A5-E4B1-4AB4-9305-B4688E4974B8}" type="datetime1">
              <a:rPr lang="de-DE" smtClean="0"/>
              <a:t>09.07.2024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3AA522-14E5-68F5-F481-E5BFFB5E687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/>
              <a:t>RUSTikales Rust for beginners</a:t>
            </a:r>
          </a:p>
        </p:txBody>
      </p:sp>
    </p:spTree>
    <p:extLst>
      <p:ext uri="{BB962C8B-B14F-4D97-AF65-F5344CB8AC3E}">
        <p14:creationId xmlns:p14="http://schemas.microsoft.com/office/powerpoint/2010/main" val="7116166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0FAC3-D756-2DEA-9EE8-4F5F4B600A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2"/>
            </a:pPr>
            <a:r>
              <a:rPr lang="de-DE" dirty="0"/>
              <a:t>Traits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EFD5C4-F941-E474-6FE9-B6F7A01020C0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6F1585A5-E4B1-4AB4-9305-B4688E4974B8}" type="datetime1">
              <a:rPr lang="de-DE" smtClean="0"/>
              <a:t>09.07.2024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3AA522-14E5-68F5-F481-E5BFFB5E687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/>
              <a:t>RUSTikales Rust for beginners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7FDB07D-4FE9-7A31-0E45-06BBC576E8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4346" y="1208458"/>
            <a:ext cx="5203308" cy="4441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8625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0FAC3-D756-2DEA-9EE8-4F5F4B600A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2"/>
            </a:pPr>
            <a:r>
              <a:rPr lang="de-DE" dirty="0"/>
              <a:t>Traits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EFD5C4-F941-E474-6FE9-B6F7A01020C0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6F1585A5-E4B1-4AB4-9305-B4688E4974B8}" type="datetime1">
              <a:rPr lang="de-DE" smtClean="0"/>
              <a:t>09.07.2024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3AA522-14E5-68F5-F481-E5BFFB5E687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/>
              <a:t>RUSTikales Rust for beginners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7FDB07D-4FE9-7A31-0E45-06BBC576E8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4346" y="1208458"/>
            <a:ext cx="5203308" cy="444108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A8DE05D-AF3F-19DD-01A4-1BD251AB13F5}"/>
              </a:ext>
            </a:extLst>
          </p:cNvPr>
          <p:cNvSpPr/>
          <p:nvPr/>
        </p:nvSpPr>
        <p:spPr>
          <a:xfrm>
            <a:off x="4225575" y="3605234"/>
            <a:ext cx="3734135" cy="374620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75986D-8A6E-231A-6BFF-9BDCBB5C180A}"/>
              </a:ext>
            </a:extLst>
          </p:cNvPr>
          <p:cNvSpPr txBox="1"/>
          <p:nvPr/>
        </p:nvSpPr>
        <p:spPr>
          <a:xfrm>
            <a:off x="8690939" y="3638655"/>
            <a:ext cx="1726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dirty="0">
                <a:solidFill>
                  <a:schemeClr val="bg1"/>
                </a:solidFill>
              </a:rPr>
              <a:t>Can‘t print normally</a:t>
            </a:r>
          </a:p>
        </p:txBody>
      </p:sp>
    </p:spTree>
    <p:extLst>
      <p:ext uri="{BB962C8B-B14F-4D97-AF65-F5344CB8AC3E}">
        <p14:creationId xmlns:p14="http://schemas.microsoft.com/office/powerpoint/2010/main" val="29474294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0FAC3-D756-2DEA-9EE8-4F5F4B600A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2"/>
            </a:pPr>
            <a:r>
              <a:rPr lang="de-DE" dirty="0"/>
              <a:t>Traits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EFD5C4-F941-E474-6FE9-B6F7A01020C0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6F1585A5-E4B1-4AB4-9305-B4688E4974B8}" type="datetime1">
              <a:rPr lang="de-DE" smtClean="0"/>
              <a:t>09.07.2024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3AA522-14E5-68F5-F481-E5BFFB5E687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/>
              <a:t>RUSTikales Rust for beginners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7FDB07D-4FE9-7A31-0E45-06BBC576E8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4346" y="1208458"/>
            <a:ext cx="5203308" cy="444108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A8DE05D-AF3F-19DD-01A4-1BD251AB13F5}"/>
              </a:ext>
            </a:extLst>
          </p:cNvPr>
          <p:cNvSpPr/>
          <p:nvPr/>
        </p:nvSpPr>
        <p:spPr>
          <a:xfrm>
            <a:off x="4225575" y="4028194"/>
            <a:ext cx="4100702" cy="374620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75986D-8A6E-231A-6BFF-9BDCBB5C180A}"/>
              </a:ext>
            </a:extLst>
          </p:cNvPr>
          <p:cNvSpPr txBox="1"/>
          <p:nvPr/>
        </p:nvSpPr>
        <p:spPr>
          <a:xfrm>
            <a:off x="8690939" y="4061615"/>
            <a:ext cx="18962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dirty="0">
                <a:solidFill>
                  <a:schemeClr val="bg1"/>
                </a:solidFill>
              </a:rPr>
              <a:t>Can‘t debug print</a:t>
            </a:r>
          </a:p>
        </p:txBody>
      </p:sp>
    </p:spTree>
    <p:extLst>
      <p:ext uri="{BB962C8B-B14F-4D97-AF65-F5344CB8AC3E}">
        <p14:creationId xmlns:p14="http://schemas.microsoft.com/office/powerpoint/2010/main" val="27154448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0FAC3-D756-2DEA-9EE8-4F5F4B600A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Plan for today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54365F-5E6E-528A-C285-B48AD6CDFF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de-DE" dirty="0"/>
              <a:t>Recap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E8E63F-3DFE-8A3B-CE14-4D9E2FEC2A1C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02BDC405-976B-47A2-B601-6325F8CB251B}" type="datetime1">
              <a:rPr lang="de-DE" smtClean="0"/>
              <a:t>09.07.2024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84DDDA-E982-129C-15B3-9BE6E781F4B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/>
              <a:t>RUSTikales Rust for beginners</a:t>
            </a:r>
          </a:p>
        </p:txBody>
      </p:sp>
    </p:spTree>
    <p:extLst>
      <p:ext uri="{BB962C8B-B14F-4D97-AF65-F5344CB8AC3E}">
        <p14:creationId xmlns:p14="http://schemas.microsoft.com/office/powerpoint/2010/main" val="735571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0FAC3-D756-2DEA-9EE8-4F5F4B600A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2"/>
            </a:pPr>
            <a:r>
              <a:rPr lang="de-DE" dirty="0"/>
              <a:t>Traits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EFD5C4-F941-E474-6FE9-B6F7A01020C0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6F1585A5-E4B1-4AB4-9305-B4688E4974B8}" type="datetime1">
              <a:rPr lang="de-DE" smtClean="0"/>
              <a:t>09.07.2024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3AA522-14E5-68F5-F481-E5BFFB5E687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/>
              <a:t>RUSTikales Rust for beginners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7FDB07D-4FE9-7A31-0E45-06BBC576E8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4346" y="1208458"/>
            <a:ext cx="5203308" cy="444108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A8DE05D-AF3F-19DD-01A4-1BD251AB13F5}"/>
              </a:ext>
            </a:extLst>
          </p:cNvPr>
          <p:cNvSpPr/>
          <p:nvPr/>
        </p:nvSpPr>
        <p:spPr>
          <a:xfrm>
            <a:off x="4225575" y="4443098"/>
            <a:ext cx="2340381" cy="374620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75986D-8A6E-231A-6BFF-9BDCBB5C180A}"/>
              </a:ext>
            </a:extLst>
          </p:cNvPr>
          <p:cNvSpPr txBox="1"/>
          <p:nvPr/>
        </p:nvSpPr>
        <p:spPr>
          <a:xfrm>
            <a:off x="8690939" y="4476519"/>
            <a:ext cx="30915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dirty="0">
                <a:solidFill>
                  <a:srgbClr val="FFFF00"/>
                </a:solidFill>
              </a:rPr>
              <a:t>foo</a:t>
            </a:r>
            <a:r>
              <a:rPr lang="de-DE" dirty="0">
                <a:solidFill>
                  <a:schemeClr val="bg1"/>
                </a:solidFill>
              </a:rPr>
              <a:t> is moved, we can‘t use it below</a:t>
            </a:r>
          </a:p>
        </p:txBody>
      </p:sp>
    </p:spTree>
    <p:extLst>
      <p:ext uri="{BB962C8B-B14F-4D97-AF65-F5344CB8AC3E}">
        <p14:creationId xmlns:p14="http://schemas.microsoft.com/office/powerpoint/2010/main" val="30798725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0FAC3-D756-2DEA-9EE8-4F5F4B600A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2"/>
            </a:pPr>
            <a:r>
              <a:rPr lang="de-DE" dirty="0"/>
              <a:t>Traits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AF905E9-1E53-0538-C0D7-29016D23AF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Symbol" panose="05050102010706020507" pitchFamily="18" charset="2"/>
              <a:buChar char="-"/>
            </a:pPr>
            <a:r>
              <a:rPr lang="de-DE" dirty="0"/>
              <a:t>Structs and methods are very powerful, but currently very limited</a:t>
            </a:r>
          </a:p>
          <a:p>
            <a:pPr lvl="1">
              <a:buFont typeface="Symbol" panose="05050102010706020507" pitchFamily="18" charset="2"/>
              <a:buChar char="-"/>
            </a:pPr>
            <a:r>
              <a:rPr lang="de-DE" dirty="0"/>
              <a:t>We </a:t>
            </a:r>
            <a:r>
              <a:rPr lang="de-DE" dirty="0">
                <a:solidFill>
                  <a:srgbClr val="FFFF00"/>
                </a:solidFill>
              </a:rPr>
              <a:t>can‘t print struct instances</a:t>
            </a:r>
            <a:r>
              <a:rPr lang="de-DE" dirty="0"/>
              <a:t> to the console</a:t>
            </a:r>
          </a:p>
          <a:p>
            <a:pPr lvl="1">
              <a:buFont typeface="Symbol" panose="05050102010706020507" pitchFamily="18" charset="2"/>
              <a:buChar char="-"/>
            </a:pPr>
            <a:r>
              <a:rPr lang="de-DE" dirty="0"/>
              <a:t>We </a:t>
            </a:r>
            <a:r>
              <a:rPr lang="de-DE" dirty="0">
                <a:solidFill>
                  <a:srgbClr val="FFFF00"/>
                </a:solidFill>
              </a:rPr>
              <a:t>can only move structs</a:t>
            </a:r>
          </a:p>
          <a:p>
            <a:pPr>
              <a:buFont typeface="Symbol" panose="05050102010706020507" pitchFamily="18" charset="2"/>
              <a:buChar char="-"/>
            </a:pPr>
            <a:r>
              <a:rPr lang="de-DE" dirty="0">
                <a:solidFill>
                  <a:schemeClr val="bg1"/>
                </a:solidFill>
              </a:rPr>
              <a:t>For this and more, Rust has the </a:t>
            </a:r>
            <a:r>
              <a:rPr lang="de-DE" dirty="0">
                <a:solidFill>
                  <a:srgbClr val="00FF00"/>
                </a:solidFill>
              </a:rPr>
              <a:t>trait system</a:t>
            </a:r>
          </a:p>
          <a:p>
            <a:pPr>
              <a:buFont typeface="Symbol" panose="05050102010706020507" pitchFamily="18" charset="2"/>
              <a:buChar char="-"/>
            </a:pPr>
            <a:endParaRPr lang="de-DE" dirty="0">
              <a:solidFill>
                <a:srgbClr val="00FF0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EFD5C4-F941-E474-6FE9-B6F7A01020C0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6F1585A5-E4B1-4AB4-9305-B4688E4974B8}" type="datetime1">
              <a:rPr lang="de-DE" smtClean="0"/>
              <a:t>09.07.2024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3AA522-14E5-68F5-F481-E5BFFB5E687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/>
              <a:t>RUSTikales Rust for beginners</a:t>
            </a:r>
          </a:p>
        </p:txBody>
      </p:sp>
    </p:spTree>
    <p:extLst>
      <p:ext uri="{BB962C8B-B14F-4D97-AF65-F5344CB8AC3E}">
        <p14:creationId xmlns:p14="http://schemas.microsoft.com/office/powerpoint/2010/main" val="20047528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0FAC3-D756-2DEA-9EE8-4F5F4B600A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2"/>
            </a:pPr>
            <a:r>
              <a:rPr lang="de-DE" dirty="0"/>
              <a:t>Traits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AF905E9-1E53-0538-C0D7-29016D23AF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Symbol" panose="05050102010706020507" pitchFamily="18" charset="2"/>
              <a:buChar char="-"/>
            </a:pPr>
            <a:r>
              <a:rPr lang="de-DE" dirty="0"/>
              <a:t>Structs and methods are very powerful, but currently very limited</a:t>
            </a:r>
          </a:p>
          <a:p>
            <a:pPr lvl="1">
              <a:buFont typeface="Symbol" panose="05050102010706020507" pitchFamily="18" charset="2"/>
              <a:buChar char="-"/>
            </a:pPr>
            <a:r>
              <a:rPr lang="de-DE" dirty="0"/>
              <a:t>We </a:t>
            </a:r>
            <a:r>
              <a:rPr lang="de-DE" dirty="0">
                <a:solidFill>
                  <a:srgbClr val="FFFF00"/>
                </a:solidFill>
              </a:rPr>
              <a:t>can‘t print struct instances</a:t>
            </a:r>
            <a:r>
              <a:rPr lang="de-DE" dirty="0"/>
              <a:t> to the console</a:t>
            </a:r>
          </a:p>
          <a:p>
            <a:pPr lvl="1">
              <a:buFont typeface="Symbol" panose="05050102010706020507" pitchFamily="18" charset="2"/>
              <a:buChar char="-"/>
            </a:pPr>
            <a:r>
              <a:rPr lang="de-DE" dirty="0"/>
              <a:t>We </a:t>
            </a:r>
            <a:r>
              <a:rPr lang="de-DE" dirty="0">
                <a:solidFill>
                  <a:srgbClr val="FFFF00"/>
                </a:solidFill>
              </a:rPr>
              <a:t>can only move structs</a:t>
            </a:r>
          </a:p>
          <a:p>
            <a:pPr>
              <a:buFont typeface="Symbol" panose="05050102010706020507" pitchFamily="18" charset="2"/>
              <a:buChar char="-"/>
            </a:pPr>
            <a:r>
              <a:rPr lang="de-DE" dirty="0">
                <a:solidFill>
                  <a:schemeClr val="bg1"/>
                </a:solidFill>
              </a:rPr>
              <a:t>For this and more, Rust has the </a:t>
            </a:r>
            <a:r>
              <a:rPr lang="de-DE" dirty="0">
                <a:solidFill>
                  <a:srgbClr val="00FF00"/>
                </a:solidFill>
              </a:rPr>
              <a:t>trait system</a:t>
            </a:r>
          </a:p>
          <a:p>
            <a:pPr>
              <a:buFont typeface="Symbol" panose="05050102010706020507" pitchFamily="18" charset="2"/>
              <a:buChar char="-"/>
            </a:pPr>
            <a:r>
              <a:rPr lang="de-DE" dirty="0">
                <a:solidFill>
                  <a:srgbClr val="00FF00"/>
                </a:solidFill>
              </a:rPr>
              <a:t>Traits are contracts</a:t>
            </a:r>
          </a:p>
          <a:p>
            <a:pPr lvl="1">
              <a:buFont typeface="Symbol" panose="05050102010706020507" pitchFamily="18" charset="2"/>
              <a:buChar char="-"/>
            </a:pPr>
            <a:r>
              <a:rPr lang="de-DE" dirty="0">
                <a:solidFill>
                  <a:schemeClr val="bg1"/>
                </a:solidFill>
              </a:rPr>
              <a:t>A trait is </a:t>
            </a:r>
            <a:r>
              <a:rPr lang="de-DE" dirty="0">
                <a:solidFill>
                  <a:srgbClr val="00FF00"/>
                </a:solidFill>
              </a:rPr>
              <a:t>made out of function declarations</a:t>
            </a:r>
          </a:p>
          <a:p>
            <a:pPr lvl="1">
              <a:buFont typeface="Symbol" panose="05050102010706020507" pitchFamily="18" charset="2"/>
              <a:buChar char="-"/>
            </a:pPr>
            <a:r>
              <a:rPr lang="de-DE" dirty="0">
                <a:solidFill>
                  <a:schemeClr val="bg1"/>
                </a:solidFill>
              </a:rPr>
              <a:t>If we want to use a trait for a struct, </a:t>
            </a:r>
            <a:r>
              <a:rPr lang="de-DE" dirty="0">
                <a:solidFill>
                  <a:srgbClr val="00FF00"/>
                </a:solidFill>
              </a:rPr>
              <a:t>we need to implement those functions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EFD5C4-F941-E474-6FE9-B6F7A01020C0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6F1585A5-E4B1-4AB4-9305-B4688E4974B8}" type="datetime1">
              <a:rPr lang="de-DE" smtClean="0"/>
              <a:t>09.07.2024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3AA522-14E5-68F5-F481-E5BFFB5E687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/>
              <a:t>RUSTikales Rust for beginners</a:t>
            </a:r>
          </a:p>
        </p:txBody>
      </p:sp>
    </p:spTree>
    <p:extLst>
      <p:ext uri="{BB962C8B-B14F-4D97-AF65-F5344CB8AC3E}">
        <p14:creationId xmlns:p14="http://schemas.microsoft.com/office/powerpoint/2010/main" val="20986537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0FAC3-D756-2DEA-9EE8-4F5F4B600A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2"/>
            </a:pPr>
            <a:r>
              <a:rPr lang="de-DE" dirty="0"/>
              <a:t>Traits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AF905E9-1E53-0538-C0D7-29016D23AF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Symbol" panose="05050102010706020507" pitchFamily="18" charset="2"/>
              <a:buChar char="-"/>
            </a:pPr>
            <a:r>
              <a:rPr lang="de-DE" dirty="0"/>
              <a:t>Structs and methods are very powerful, but currently very limited</a:t>
            </a:r>
          </a:p>
          <a:p>
            <a:pPr lvl="1">
              <a:buFont typeface="Symbol" panose="05050102010706020507" pitchFamily="18" charset="2"/>
              <a:buChar char="-"/>
            </a:pPr>
            <a:r>
              <a:rPr lang="de-DE" dirty="0"/>
              <a:t>We </a:t>
            </a:r>
            <a:r>
              <a:rPr lang="de-DE" dirty="0">
                <a:solidFill>
                  <a:srgbClr val="FFFF00"/>
                </a:solidFill>
              </a:rPr>
              <a:t>can‘t print struct instances</a:t>
            </a:r>
            <a:r>
              <a:rPr lang="de-DE" dirty="0"/>
              <a:t> to the console</a:t>
            </a:r>
          </a:p>
          <a:p>
            <a:pPr lvl="1">
              <a:buFont typeface="Symbol" panose="05050102010706020507" pitchFamily="18" charset="2"/>
              <a:buChar char="-"/>
            </a:pPr>
            <a:r>
              <a:rPr lang="de-DE" dirty="0"/>
              <a:t>We </a:t>
            </a:r>
            <a:r>
              <a:rPr lang="de-DE" dirty="0">
                <a:solidFill>
                  <a:srgbClr val="FFFF00"/>
                </a:solidFill>
              </a:rPr>
              <a:t>can only move structs</a:t>
            </a:r>
          </a:p>
          <a:p>
            <a:pPr>
              <a:buFont typeface="Symbol" panose="05050102010706020507" pitchFamily="18" charset="2"/>
              <a:buChar char="-"/>
            </a:pPr>
            <a:r>
              <a:rPr lang="de-DE" dirty="0">
                <a:solidFill>
                  <a:schemeClr val="bg1"/>
                </a:solidFill>
              </a:rPr>
              <a:t>For this and more, Rust has the </a:t>
            </a:r>
            <a:r>
              <a:rPr lang="de-DE" dirty="0">
                <a:solidFill>
                  <a:srgbClr val="00FF00"/>
                </a:solidFill>
              </a:rPr>
              <a:t>trait system</a:t>
            </a:r>
          </a:p>
          <a:p>
            <a:pPr>
              <a:buFont typeface="Symbol" panose="05050102010706020507" pitchFamily="18" charset="2"/>
              <a:buChar char="-"/>
            </a:pPr>
            <a:r>
              <a:rPr lang="de-DE" dirty="0">
                <a:solidFill>
                  <a:srgbClr val="00FF00"/>
                </a:solidFill>
              </a:rPr>
              <a:t>Traits are contracts</a:t>
            </a:r>
          </a:p>
          <a:p>
            <a:pPr>
              <a:buFont typeface="Symbol" panose="05050102010706020507" pitchFamily="18" charset="2"/>
              <a:buChar char="-"/>
            </a:pPr>
            <a:r>
              <a:rPr lang="de-DE" dirty="0">
                <a:solidFill>
                  <a:schemeClr val="bg1"/>
                </a:solidFill>
              </a:rPr>
              <a:t>Traits can be </a:t>
            </a:r>
            <a:r>
              <a:rPr lang="de-DE" dirty="0">
                <a:solidFill>
                  <a:srgbClr val="FFFF00"/>
                </a:solidFill>
              </a:rPr>
              <a:t>defined</a:t>
            </a:r>
            <a:r>
              <a:rPr lang="de-DE" dirty="0">
                <a:solidFill>
                  <a:schemeClr val="bg1"/>
                </a:solidFill>
              </a:rPr>
              <a:t> using the keyword </a:t>
            </a:r>
            <a:r>
              <a:rPr lang="de-DE" dirty="0">
                <a:solidFill>
                  <a:srgbClr val="FFFF00"/>
                </a:solidFill>
              </a:rPr>
              <a:t>trait</a:t>
            </a:r>
          </a:p>
          <a:p>
            <a:pPr>
              <a:buFont typeface="Symbol" panose="05050102010706020507" pitchFamily="18" charset="2"/>
              <a:buChar char="-"/>
            </a:pPr>
            <a:r>
              <a:rPr lang="de-DE" dirty="0">
                <a:solidFill>
                  <a:schemeClr val="bg1"/>
                </a:solidFill>
              </a:rPr>
              <a:t>Traits can be </a:t>
            </a:r>
            <a:r>
              <a:rPr lang="de-DE" dirty="0">
                <a:solidFill>
                  <a:srgbClr val="FFFF00"/>
                </a:solidFill>
              </a:rPr>
              <a:t>implemented for a type</a:t>
            </a:r>
            <a:r>
              <a:rPr lang="de-DE" dirty="0">
                <a:solidFill>
                  <a:schemeClr val="bg1"/>
                </a:solidFill>
              </a:rPr>
              <a:t> using the keyword </a:t>
            </a:r>
            <a:r>
              <a:rPr lang="de-DE" dirty="0">
                <a:solidFill>
                  <a:srgbClr val="FFFF00"/>
                </a:solidFill>
              </a:rPr>
              <a:t>impl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EFD5C4-F941-E474-6FE9-B6F7A01020C0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6F1585A5-E4B1-4AB4-9305-B4688E4974B8}" type="datetime1">
              <a:rPr lang="de-DE" smtClean="0"/>
              <a:t>09.07.2024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3AA522-14E5-68F5-F481-E5BFFB5E687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/>
              <a:t>RUSTikales Rust for beginners</a:t>
            </a:r>
          </a:p>
        </p:txBody>
      </p:sp>
    </p:spTree>
    <p:extLst>
      <p:ext uri="{BB962C8B-B14F-4D97-AF65-F5344CB8AC3E}">
        <p14:creationId xmlns:p14="http://schemas.microsoft.com/office/powerpoint/2010/main" val="40290862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EFD5C4-F941-E474-6FE9-B6F7A01020C0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6F1585A5-E4B1-4AB4-9305-B4688E4974B8}" type="datetime1">
              <a:rPr lang="de-DE" smtClean="0"/>
              <a:t>09.07.2024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3AA522-14E5-68F5-F481-E5BFFB5E687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/>
              <a:t>RUSTikales Rust for beginners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788DFFF-2F76-CA7A-D06A-678829FD2C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5750" y="439073"/>
            <a:ext cx="5680500" cy="5979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4007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EFD5C4-F941-E474-6FE9-B6F7A01020C0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6F1585A5-E4B1-4AB4-9305-B4688E4974B8}" type="datetime1">
              <a:rPr lang="de-DE" smtClean="0"/>
              <a:t>09.07.2024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3AA522-14E5-68F5-F481-E5BFFB5E687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/>
              <a:t>RUSTikales Rust for beginners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788DFFF-2F76-CA7A-D06A-678829FD2C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5750" y="439073"/>
            <a:ext cx="5680500" cy="597985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5A63149-2A24-F723-0853-83446213CF1D}"/>
              </a:ext>
            </a:extLst>
          </p:cNvPr>
          <p:cNvSpPr/>
          <p:nvPr/>
        </p:nvSpPr>
        <p:spPr>
          <a:xfrm>
            <a:off x="3255750" y="410875"/>
            <a:ext cx="5680500" cy="2155084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A8E57A-9530-7698-1A5A-0DFB62B9826D}"/>
              </a:ext>
            </a:extLst>
          </p:cNvPr>
          <p:cNvSpPr txBox="1"/>
          <p:nvPr/>
        </p:nvSpPr>
        <p:spPr>
          <a:xfrm>
            <a:off x="5441814" y="2255568"/>
            <a:ext cx="13083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Trait definition</a:t>
            </a:r>
          </a:p>
        </p:txBody>
      </p:sp>
    </p:spTree>
    <p:extLst>
      <p:ext uri="{BB962C8B-B14F-4D97-AF65-F5344CB8AC3E}">
        <p14:creationId xmlns:p14="http://schemas.microsoft.com/office/powerpoint/2010/main" val="29297315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EFD5C4-F941-E474-6FE9-B6F7A01020C0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6F1585A5-E4B1-4AB4-9305-B4688E4974B8}" type="datetime1">
              <a:rPr lang="de-DE" smtClean="0"/>
              <a:t>09.07.2024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3AA522-14E5-68F5-F481-E5BFFB5E687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/>
              <a:t>RUSTikales Rust for beginners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788DFFF-2F76-CA7A-D06A-678829FD2C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5750" y="439073"/>
            <a:ext cx="5680500" cy="597985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5A63149-2A24-F723-0853-83446213CF1D}"/>
              </a:ext>
            </a:extLst>
          </p:cNvPr>
          <p:cNvSpPr/>
          <p:nvPr/>
        </p:nvSpPr>
        <p:spPr>
          <a:xfrm>
            <a:off x="3802616" y="1631419"/>
            <a:ext cx="3766361" cy="613699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A8E57A-9530-7698-1A5A-0DFB62B9826D}"/>
              </a:ext>
            </a:extLst>
          </p:cNvPr>
          <p:cNvSpPr txBox="1"/>
          <p:nvPr/>
        </p:nvSpPr>
        <p:spPr>
          <a:xfrm>
            <a:off x="7581061" y="1784379"/>
            <a:ext cx="17956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dirty="0">
                <a:solidFill>
                  <a:schemeClr val="bg1"/>
                </a:solidFill>
              </a:rPr>
              <a:t>Function </a:t>
            </a:r>
            <a:r>
              <a:rPr lang="de-DE" dirty="0">
                <a:solidFill>
                  <a:srgbClr val="FFFF00"/>
                </a:solidFill>
              </a:rPr>
              <a:t>declaration</a:t>
            </a:r>
          </a:p>
        </p:txBody>
      </p:sp>
    </p:spTree>
    <p:extLst>
      <p:ext uri="{BB962C8B-B14F-4D97-AF65-F5344CB8AC3E}">
        <p14:creationId xmlns:p14="http://schemas.microsoft.com/office/powerpoint/2010/main" val="406421544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EFD5C4-F941-E474-6FE9-B6F7A01020C0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6F1585A5-E4B1-4AB4-9305-B4688E4974B8}" type="datetime1">
              <a:rPr lang="de-DE" smtClean="0"/>
              <a:t>09.07.2024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3AA522-14E5-68F5-F481-E5BFFB5E687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/>
              <a:t>RUSTikales Rust for beginners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788DFFF-2F76-CA7A-D06A-678829FD2C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5750" y="439073"/>
            <a:ext cx="5680500" cy="597985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5A63149-2A24-F723-0853-83446213CF1D}"/>
              </a:ext>
            </a:extLst>
          </p:cNvPr>
          <p:cNvSpPr/>
          <p:nvPr/>
        </p:nvSpPr>
        <p:spPr>
          <a:xfrm>
            <a:off x="3802616" y="712558"/>
            <a:ext cx="5176228" cy="922889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A8E57A-9530-7698-1A5A-0DFB62B9826D}"/>
              </a:ext>
            </a:extLst>
          </p:cNvPr>
          <p:cNvSpPr txBox="1"/>
          <p:nvPr/>
        </p:nvSpPr>
        <p:spPr>
          <a:xfrm>
            <a:off x="8978844" y="1020113"/>
            <a:ext cx="16369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dirty="0">
                <a:solidFill>
                  <a:schemeClr val="bg1"/>
                </a:solidFill>
              </a:rPr>
              <a:t>Function </a:t>
            </a:r>
            <a:r>
              <a:rPr lang="de-DE" dirty="0">
                <a:solidFill>
                  <a:srgbClr val="FFFF00"/>
                </a:solidFill>
              </a:rPr>
              <a:t>definition</a:t>
            </a:r>
          </a:p>
        </p:txBody>
      </p:sp>
    </p:spTree>
    <p:extLst>
      <p:ext uri="{BB962C8B-B14F-4D97-AF65-F5344CB8AC3E}">
        <p14:creationId xmlns:p14="http://schemas.microsoft.com/office/powerpoint/2010/main" val="109830906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EFD5C4-F941-E474-6FE9-B6F7A01020C0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6F1585A5-E4B1-4AB4-9305-B4688E4974B8}" type="datetime1">
              <a:rPr lang="de-DE" smtClean="0"/>
              <a:t>09.07.2024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3AA522-14E5-68F5-F481-E5BFFB5E687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/>
              <a:t>RUSTikales Rust for beginners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788DFFF-2F76-CA7A-D06A-678829FD2C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5750" y="439073"/>
            <a:ext cx="5680500" cy="597985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5A63149-2A24-F723-0853-83446213CF1D}"/>
              </a:ext>
            </a:extLst>
          </p:cNvPr>
          <p:cNvSpPr/>
          <p:nvPr/>
        </p:nvSpPr>
        <p:spPr>
          <a:xfrm>
            <a:off x="3255750" y="4019705"/>
            <a:ext cx="4043337" cy="302547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A8E57A-9530-7698-1A5A-0DFB62B9826D}"/>
              </a:ext>
            </a:extLst>
          </p:cNvPr>
          <p:cNvSpPr txBox="1"/>
          <p:nvPr/>
        </p:nvSpPr>
        <p:spPr>
          <a:xfrm>
            <a:off x="7299087" y="4014475"/>
            <a:ext cx="32271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dirty="0">
                <a:solidFill>
                  <a:schemeClr val="bg1"/>
                </a:solidFill>
              </a:rPr>
              <a:t>Traits are implemented for given types</a:t>
            </a:r>
            <a:endParaRPr lang="de-DE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916092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EFD5C4-F941-E474-6FE9-B6F7A01020C0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6F1585A5-E4B1-4AB4-9305-B4688E4974B8}" type="datetime1">
              <a:rPr lang="de-DE" smtClean="0"/>
              <a:t>09.07.2024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3AA522-14E5-68F5-F481-E5BFFB5E687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/>
              <a:t>RUSTikales Rust for beginners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788DFFF-2F76-CA7A-D06A-678829FD2C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5750" y="439073"/>
            <a:ext cx="5680500" cy="597985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5A63149-2A24-F723-0853-83446213CF1D}"/>
              </a:ext>
            </a:extLst>
          </p:cNvPr>
          <p:cNvSpPr/>
          <p:nvPr/>
        </p:nvSpPr>
        <p:spPr>
          <a:xfrm>
            <a:off x="3775387" y="4322252"/>
            <a:ext cx="5038301" cy="1824772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A8E57A-9530-7698-1A5A-0DFB62B9826D}"/>
              </a:ext>
            </a:extLst>
          </p:cNvPr>
          <p:cNvSpPr txBox="1"/>
          <p:nvPr/>
        </p:nvSpPr>
        <p:spPr>
          <a:xfrm>
            <a:off x="8813688" y="5080749"/>
            <a:ext cx="21339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dirty="0">
                <a:solidFill>
                  <a:srgbClr val="FFFF00"/>
                </a:solidFill>
              </a:rPr>
              <a:t>Implement each function</a:t>
            </a:r>
          </a:p>
        </p:txBody>
      </p:sp>
    </p:spTree>
    <p:extLst>
      <p:ext uri="{BB962C8B-B14F-4D97-AF65-F5344CB8AC3E}">
        <p14:creationId xmlns:p14="http://schemas.microsoft.com/office/powerpoint/2010/main" val="2208361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0FAC3-D756-2DEA-9EE8-4F5F4B600A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Plan for today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54365F-5E6E-528A-C285-B48AD6CDFF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de-DE" dirty="0"/>
              <a:t>Recap</a:t>
            </a:r>
          </a:p>
          <a:p>
            <a:pPr>
              <a:buFont typeface="+mj-lt"/>
              <a:buAutoNum type="arabicPeriod"/>
            </a:pPr>
            <a:r>
              <a:rPr lang="de-DE" dirty="0"/>
              <a:t>Traits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EFD5C4-F941-E474-6FE9-B6F7A01020C0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6F1585A5-E4B1-4AB4-9305-B4688E4974B8}" type="datetime1">
              <a:rPr lang="de-DE" smtClean="0"/>
              <a:t>09.07.2024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3AA522-14E5-68F5-F481-E5BFFB5E687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/>
              <a:t>RUSTikales Rust for beginners</a:t>
            </a:r>
          </a:p>
        </p:txBody>
      </p:sp>
    </p:spTree>
    <p:extLst>
      <p:ext uri="{BB962C8B-B14F-4D97-AF65-F5344CB8AC3E}">
        <p14:creationId xmlns:p14="http://schemas.microsoft.com/office/powerpoint/2010/main" val="355267802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92017423-5A87-1CBD-C7D0-B8F6F34F55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8380" b="30947"/>
          <a:stretch/>
        </p:blipFill>
        <p:spPr>
          <a:xfrm>
            <a:off x="555891" y="2541789"/>
            <a:ext cx="11080218" cy="1438067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EFD5C4-F941-E474-6FE9-B6F7A01020C0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6F1585A5-E4B1-4AB4-9305-B4688E4974B8}" type="datetime1">
              <a:rPr lang="de-DE" smtClean="0"/>
              <a:t>09.07.2024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3AA522-14E5-68F5-F481-E5BFFB5E687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/>
              <a:t>RUSTikales Rust for beginners</a:t>
            </a:r>
          </a:p>
        </p:txBody>
      </p:sp>
    </p:spTree>
    <p:extLst>
      <p:ext uri="{BB962C8B-B14F-4D97-AF65-F5344CB8AC3E}">
        <p14:creationId xmlns:p14="http://schemas.microsoft.com/office/powerpoint/2010/main" val="275600995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70731CB-4B48-900B-5E4B-A6E5C6336E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8380" b="30947"/>
          <a:stretch/>
        </p:blipFill>
        <p:spPr>
          <a:xfrm>
            <a:off x="555891" y="2541789"/>
            <a:ext cx="11080218" cy="1438067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EFD5C4-F941-E474-6FE9-B6F7A01020C0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6F1585A5-E4B1-4AB4-9305-B4688E4974B8}" type="datetime1">
              <a:rPr lang="de-DE" smtClean="0"/>
              <a:t>09.07.2024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3AA522-14E5-68F5-F481-E5BFFB5E687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/>
              <a:t>RUSTikales Rust for beginners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C7C2B89-EADA-27CD-56C9-01F03C908DD1}"/>
              </a:ext>
            </a:extLst>
          </p:cNvPr>
          <p:cNvSpPr/>
          <p:nvPr/>
        </p:nvSpPr>
        <p:spPr>
          <a:xfrm>
            <a:off x="4898284" y="3258810"/>
            <a:ext cx="1865053" cy="354481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2902EAA-FCD8-32FA-0F4A-AC44190D88F0}"/>
              </a:ext>
            </a:extLst>
          </p:cNvPr>
          <p:cNvSpPr/>
          <p:nvPr/>
        </p:nvSpPr>
        <p:spPr>
          <a:xfrm>
            <a:off x="5743533" y="3624403"/>
            <a:ext cx="2715674" cy="354481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F0014B-3411-7419-892F-968C364C0614}"/>
              </a:ext>
            </a:extLst>
          </p:cNvPr>
          <p:cNvSpPr txBox="1"/>
          <p:nvPr/>
        </p:nvSpPr>
        <p:spPr>
          <a:xfrm>
            <a:off x="4538947" y="2344773"/>
            <a:ext cx="44487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After we implemented a trait, we </a:t>
            </a:r>
            <a:r>
              <a:rPr lang="de-DE" dirty="0">
                <a:solidFill>
                  <a:srgbClr val="FFFF00"/>
                </a:solidFill>
              </a:rPr>
              <a:t>can call the functions like any other associated function or method</a:t>
            </a:r>
          </a:p>
        </p:txBody>
      </p:sp>
    </p:spTree>
    <p:extLst>
      <p:ext uri="{BB962C8B-B14F-4D97-AF65-F5344CB8AC3E}">
        <p14:creationId xmlns:p14="http://schemas.microsoft.com/office/powerpoint/2010/main" val="331480018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E872434-C5D5-7B97-7304-D872391EC2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8380" b="30947"/>
          <a:stretch/>
        </p:blipFill>
        <p:spPr>
          <a:xfrm>
            <a:off x="555891" y="2541789"/>
            <a:ext cx="11080218" cy="1438067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EFD5C4-F941-E474-6FE9-B6F7A01020C0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6F1585A5-E4B1-4AB4-9305-B4688E4974B8}" type="datetime1">
              <a:rPr lang="de-DE" smtClean="0"/>
              <a:t>09.07.2024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3AA522-14E5-68F5-F481-E5BFFB5E687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/>
              <a:t>RUSTikales Rust for beginners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C7C2B89-EADA-27CD-56C9-01F03C908DD1}"/>
              </a:ext>
            </a:extLst>
          </p:cNvPr>
          <p:cNvSpPr/>
          <p:nvPr/>
        </p:nvSpPr>
        <p:spPr>
          <a:xfrm>
            <a:off x="4898284" y="3258810"/>
            <a:ext cx="1865053" cy="354481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2902EAA-FCD8-32FA-0F4A-AC44190D88F0}"/>
              </a:ext>
            </a:extLst>
          </p:cNvPr>
          <p:cNvSpPr/>
          <p:nvPr/>
        </p:nvSpPr>
        <p:spPr>
          <a:xfrm>
            <a:off x="5743533" y="3624403"/>
            <a:ext cx="2715674" cy="354481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E2384E-60D5-512A-D7E1-BB1684D1DEB0}"/>
              </a:ext>
            </a:extLst>
          </p:cNvPr>
          <p:cNvSpPr txBox="1"/>
          <p:nvPr/>
        </p:nvSpPr>
        <p:spPr>
          <a:xfrm>
            <a:off x="4538947" y="2344773"/>
            <a:ext cx="44487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After we implemented a trait, we </a:t>
            </a:r>
            <a:r>
              <a:rPr lang="de-DE" dirty="0">
                <a:solidFill>
                  <a:srgbClr val="FFFF00"/>
                </a:solidFill>
              </a:rPr>
              <a:t>can call the functions like any other associated function or method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F06C2E0-232E-D4FC-335B-D5B337999946}"/>
              </a:ext>
            </a:extLst>
          </p:cNvPr>
          <p:cNvSpPr/>
          <p:nvPr/>
        </p:nvSpPr>
        <p:spPr>
          <a:xfrm>
            <a:off x="5789856" y="4176872"/>
            <a:ext cx="612285" cy="334340"/>
          </a:xfrm>
          <a:prstGeom prst="rect">
            <a:avLst/>
          </a:prstGeom>
          <a:solidFill>
            <a:srgbClr val="BF00FF"/>
          </a:solidFill>
          <a:ln>
            <a:solidFill>
              <a:srgbClr val="BF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>
                <a:solidFill>
                  <a:schemeClr val="tx1"/>
                </a:solidFill>
              </a:rPr>
              <a:t>3/3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A85ADB4-4E9F-7F17-4F71-5F188BB6F553}"/>
              </a:ext>
            </a:extLst>
          </p:cNvPr>
          <p:cNvSpPr txBox="1"/>
          <p:nvPr/>
        </p:nvSpPr>
        <p:spPr>
          <a:xfrm>
            <a:off x="3127879" y="4512184"/>
            <a:ext cx="59362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This seems redundant, why can‘t we simply use </a:t>
            </a:r>
            <a:r>
              <a:rPr lang="de-DE" dirty="0">
                <a:solidFill>
                  <a:srgbClr val="FFFF00"/>
                </a:solidFill>
              </a:rPr>
              <a:t>impl</a:t>
            </a:r>
            <a:r>
              <a:rPr lang="de-DE" dirty="0">
                <a:solidFill>
                  <a:schemeClr val="bg1"/>
                </a:solidFill>
              </a:rPr>
              <a:t>? What do we gain?</a:t>
            </a:r>
            <a:endParaRPr lang="de-DE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30816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E872434-C5D5-7B97-7304-D872391EC2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8380" b="30947"/>
          <a:stretch/>
        </p:blipFill>
        <p:spPr>
          <a:xfrm>
            <a:off x="555891" y="2541789"/>
            <a:ext cx="11080218" cy="1438067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EFD5C4-F941-E474-6FE9-B6F7A01020C0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6F1585A5-E4B1-4AB4-9305-B4688E4974B8}" type="datetime1">
              <a:rPr lang="de-DE" smtClean="0"/>
              <a:t>09.07.2024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3AA522-14E5-68F5-F481-E5BFFB5E687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/>
              <a:t>RUSTikales Rust for beginners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C7C2B89-EADA-27CD-56C9-01F03C908DD1}"/>
              </a:ext>
            </a:extLst>
          </p:cNvPr>
          <p:cNvSpPr/>
          <p:nvPr/>
        </p:nvSpPr>
        <p:spPr>
          <a:xfrm>
            <a:off x="4898284" y="3258810"/>
            <a:ext cx="1865053" cy="354481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2902EAA-FCD8-32FA-0F4A-AC44190D88F0}"/>
              </a:ext>
            </a:extLst>
          </p:cNvPr>
          <p:cNvSpPr/>
          <p:nvPr/>
        </p:nvSpPr>
        <p:spPr>
          <a:xfrm>
            <a:off x="5743533" y="3624403"/>
            <a:ext cx="2715674" cy="354481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E2384E-60D5-512A-D7E1-BB1684D1DEB0}"/>
              </a:ext>
            </a:extLst>
          </p:cNvPr>
          <p:cNvSpPr txBox="1"/>
          <p:nvPr/>
        </p:nvSpPr>
        <p:spPr>
          <a:xfrm>
            <a:off x="4538947" y="2344773"/>
            <a:ext cx="44487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After we implemented a trait, we </a:t>
            </a:r>
            <a:r>
              <a:rPr lang="de-DE" dirty="0">
                <a:solidFill>
                  <a:srgbClr val="FFFF00"/>
                </a:solidFill>
              </a:rPr>
              <a:t>can call the functions like any other associated function or method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CD68B1A-8805-AFEE-F486-8DBE602596F8}"/>
              </a:ext>
            </a:extLst>
          </p:cNvPr>
          <p:cNvSpPr/>
          <p:nvPr/>
        </p:nvSpPr>
        <p:spPr>
          <a:xfrm>
            <a:off x="5789856" y="4176872"/>
            <a:ext cx="612285" cy="334340"/>
          </a:xfrm>
          <a:prstGeom prst="rect">
            <a:avLst/>
          </a:prstGeom>
          <a:solidFill>
            <a:srgbClr val="BF00FF"/>
          </a:solidFill>
          <a:ln>
            <a:solidFill>
              <a:srgbClr val="BF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>
                <a:solidFill>
                  <a:schemeClr val="tx1"/>
                </a:solidFill>
              </a:rPr>
              <a:t>3/3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15790D-BBAD-A6C9-E2C1-D25CA2E1C52A}"/>
              </a:ext>
            </a:extLst>
          </p:cNvPr>
          <p:cNvSpPr txBox="1"/>
          <p:nvPr/>
        </p:nvSpPr>
        <p:spPr>
          <a:xfrm>
            <a:off x="2832125" y="4512184"/>
            <a:ext cx="65277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This seems redundant, why can‘t we simply use </a:t>
            </a:r>
            <a:r>
              <a:rPr lang="de-DE" dirty="0">
                <a:solidFill>
                  <a:srgbClr val="FFFF00"/>
                </a:solidFill>
              </a:rPr>
              <a:t>impl</a:t>
            </a:r>
            <a:r>
              <a:rPr lang="de-DE" dirty="0">
                <a:solidFill>
                  <a:schemeClr val="bg1"/>
                </a:solidFill>
              </a:rPr>
              <a:t>? What do we gain?</a:t>
            </a:r>
          </a:p>
          <a:p>
            <a:pPr algn="ctr"/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 We can generalize our code to </a:t>
            </a:r>
            <a:r>
              <a:rPr lang="de-DE" dirty="0">
                <a:solidFill>
                  <a:srgbClr val="FFFF00"/>
                </a:solidFill>
                <a:sym typeface="Wingdings" panose="05000000000000000000" pitchFamily="2" charset="2"/>
              </a:rPr>
              <a:t>take in </a:t>
            </a:r>
            <a:r>
              <a:rPr lang="de-DE" i="1" dirty="0">
                <a:solidFill>
                  <a:srgbClr val="FFFF00"/>
                </a:solidFill>
                <a:sym typeface="Wingdings" panose="05000000000000000000" pitchFamily="2" charset="2"/>
              </a:rPr>
              <a:t>any</a:t>
            </a:r>
            <a:r>
              <a:rPr lang="de-DE" dirty="0">
                <a:solidFill>
                  <a:srgbClr val="FFFF00"/>
                </a:solidFill>
                <a:sym typeface="Wingdings" panose="05000000000000000000" pitchFamily="2" charset="2"/>
              </a:rPr>
              <a:t> struct that implements a given trait</a:t>
            </a:r>
            <a:endParaRPr lang="de-DE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46718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EFD5C4-F941-E474-6FE9-B6F7A01020C0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6F1585A5-E4B1-4AB4-9305-B4688E4974B8}" type="datetime1">
              <a:rPr lang="de-DE" smtClean="0"/>
              <a:t>09.07.2024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3AA522-14E5-68F5-F481-E5BFFB5E687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/>
              <a:t>RUSTikales Rust for beginners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D72CC11-BED6-33B5-A944-C4FEC66ABB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891" y="742461"/>
            <a:ext cx="11080218" cy="4688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61863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EFD5C4-F941-E474-6FE9-B6F7A01020C0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6F1585A5-E4B1-4AB4-9305-B4688E4974B8}" type="datetime1">
              <a:rPr lang="de-DE" smtClean="0"/>
              <a:t>09.07.2024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3AA522-14E5-68F5-F481-E5BFFB5E687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/>
              <a:t>RUSTikales Rust for beginners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D72CC11-BED6-33B5-A944-C4FEC66ABB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891" y="742461"/>
            <a:ext cx="11080218" cy="468828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367049D-C1B0-A006-5526-56C7B08C3169}"/>
              </a:ext>
            </a:extLst>
          </p:cNvPr>
          <p:cNvSpPr/>
          <p:nvPr/>
        </p:nvSpPr>
        <p:spPr>
          <a:xfrm>
            <a:off x="4100701" y="742460"/>
            <a:ext cx="3500501" cy="325011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9E3D81-A96E-702E-5734-C98B18C06396}"/>
              </a:ext>
            </a:extLst>
          </p:cNvPr>
          <p:cNvSpPr txBox="1"/>
          <p:nvPr/>
        </p:nvSpPr>
        <p:spPr>
          <a:xfrm>
            <a:off x="3451095" y="434682"/>
            <a:ext cx="47997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dirty="0">
                <a:solidFill>
                  <a:schemeClr val="bg1"/>
                </a:solidFill>
              </a:rPr>
              <a:t>We accept every struct that </a:t>
            </a:r>
            <a:r>
              <a:rPr lang="de-DE" dirty="0">
                <a:solidFill>
                  <a:srgbClr val="FFFF00"/>
                </a:solidFill>
              </a:rPr>
              <a:t>implements the Geometry trait</a:t>
            </a:r>
          </a:p>
        </p:txBody>
      </p:sp>
    </p:spTree>
    <p:extLst>
      <p:ext uri="{BB962C8B-B14F-4D97-AF65-F5344CB8AC3E}">
        <p14:creationId xmlns:p14="http://schemas.microsoft.com/office/powerpoint/2010/main" val="144696085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EFD5C4-F941-E474-6FE9-B6F7A01020C0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6F1585A5-E4B1-4AB4-9305-B4688E4974B8}" type="datetime1">
              <a:rPr lang="de-DE" smtClean="0"/>
              <a:t>09.07.2024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3AA522-14E5-68F5-F481-E5BFFB5E687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/>
              <a:t>RUSTikales Rust for beginners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D72CC11-BED6-33B5-A944-C4FEC66ABB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891" y="742461"/>
            <a:ext cx="11080218" cy="468828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367049D-C1B0-A006-5526-56C7B08C3169}"/>
              </a:ext>
            </a:extLst>
          </p:cNvPr>
          <p:cNvSpPr/>
          <p:nvPr/>
        </p:nvSpPr>
        <p:spPr>
          <a:xfrm>
            <a:off x="4750306" y="1102242"/>
            <a:ext cx="1674663" cy="325011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9E3D81-A96E-702E-5734-C98B18C06396}"/>
              </a:ext>
            </a:extLst>
          </p:cNvPr>
          <p:cNvSpPr txBox="1"/>
          <p:nvPr/>
        </p:nvSpPr>
        <p:spPr>
          <a:xfrm>
            <a:off x="4580110" y="1837916"/>
            <a:ext cx="352058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Traits are </a:t>
            </a:r>
            <a:r>
              <a:rPr lang="de-DE" dirty="0">
                <a:solidFill>
                  <a:srgbClr val="00FF00"/>
                </a:solidFill>
              </a:rPr>
              <a:t>contracts</a:t>
            </a:r>
          </a:p>
          <a:p>
            <a:pPr algn="ctr"/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 We don‘t know the direct type of </a:t>
            </a:r>
            <a:r>
              <a:rPr lang="de-DE" dirty="0">
                <a:solidFill>
                  <a:srgbClr val="FFFF00"/>
                </a:solidFill>
                <a:sym typeface="Wingdings" panose="05000000000000000000" pitchFamily="2" charset="2"/>
              </a:rPr>
              <a:t>obj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, but we do </a:t>
            </a:r>
            <a:r>
              <a:rPr lang="de-DE" dirty="0">
                <a:solidFill>
                  <a:srgbClr val="00FF00"/>
                </a:solidFill>
                <a:sym typeface="Wingdings" panose="05000000000000000000" pitchFamily="2" charset="2"/>
              </a:rPr>
              <a:t>know that it has those methods</a:t>
            </a:r>
            <a:endParaRPr lang="de-DE" dirty="0">
              <a:solidFill>
                <a:srgbClr val="00FF00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95BA257-F654-DC23-FCA7-0425542C816E}"/>
              </a:ext>
            </a:extLst>
          </p:cNvPr>
          <p:cNvSpPr/>
          <p:nvPr/>
        </p:nvSpPr>
        <p:spPr>
          <a:xfrm>
            <a:off x="5587637" y="1470079"/>
            <a:ext cx="2513061" cy="325011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009457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EFD5C4-F941-E474-6FE9-B6F7A01020C0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6F1585A5-E4B1-4AB4-9305-B4688E4974B8}" type="datetime1">
              <a:rPr lang="de-DE" smtClean="0"/>
              <a:t>09.07.2024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3AA522-14E5-68F5-F481-E5BFFB5E687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/>
              <a:t>RUSTikales Rust for beginners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D72CC11-BED6-33B5-A944-C4FEC66ABB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891" y="742461"/>
            <a:ext cx="11080218" cy="468828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69E3D81-A96E-702E-5734-C98B18C06396}"/>
              </a:ext>
            </a:extLst>
          </p:cNvPr>
          <p:cNvSpPr txBox="1"/>
          <p:nvPr/>
        </p:nvSpPr>
        <p:spPr>
          <a:xfrm>
            <a:off x="7649594" y="4067214"/>
            <a:ext cx="35205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Rectangle implements Geometry, so we can pass instances of type Rectangle</a:t>
            </a:r>
            <a:endParaRPr lang="de-DE" dirty="0">
              <a:solidFill>
                <a:srgbClr val="00FF00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95BA257-F654-DC23-FCA7-0425542C816E}"/>
              </a:ext>
            </a:extLst>
          </p:cNvPr>
          <p:cNvSpPr/>
          <p:nvPr/>
        </p:nvSpPr>
        <p:spPr>
          <a:xfrm>
            <a:off x="1225103" y="4003813"/>
            <a:ext cx="4938034" cy="325011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9042817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EFD5C4-F941-E474-6FE9-B6F7A01020C0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6F1585A5-E4B1-4AB4-9305-B4688E4974B8}" type="datetime1">
              <a:rPr lang="de-DE" smtClean="0"/>
              <a:t>09.07.2024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3AA522-14E5-68F5-F481-E5BFFB5E687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/>
              <a:t>RUSTikales Rust for beginners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D72CC11-BED6-33B5-A944-C4FEC66ABB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891" y="742461"/>
            <a:ext cx="11080218" cy="468828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69E3D81-A96E-702E-5734-C98B18C06396}"/>
              </a:ext>
            </a:extLst>
          </p:cNvPr>
          <p:cNvSpPr txBox="1"/>
          <p:nvPr/>
        </p:nvSpPr>
        <p:spPr>
          <a:xfrm>
            <a:off x="7649594" y="4067214"/>
            <a:ext cx="352058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Rectangle implements Geometry, so we can pass instances of type Rectangle</a:t>
            </a:r>
            <a:br>
              <a:rPr lang="de-DE" dirty="0">
                <a:solidFill>
                  <a:schemeClr val="bg1"/>
                </a:solidFill>
              </a:rPr>
            </a:b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Vec </a:t>
            </a:r>
            <a:r>
              <a:rPr lang="de-DE" dirty="0">
                <a:solidFill>
                  <a:srgbClr val="FFFF00"/>
                </a:solidFill>
              </a:rPr>
              <a:t>does not implement Geometry</a:t>
            </a:r>
            <a:r>
              <a:rPr lang="de-DE" dirty="0">
                <a:solidFill>
                  <a:schemeClr val="bg1"/>
                </a:solidFill>
              </a:rPr>
              <a:t>, so we can‘t pass instances of type Vec</a:t>
            </a:r>
            <a:endParaRPr lang="de-DE" dirty="0">
              <a:solidFill>
                <a:srgbClr val="00FF00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95BA257-F654-DC23-FCA7-0425542C816E}"/>
              </a:ext>
            </a:extLst>
          </p:cNvPr>
          <p:cNvSpPr/>
          <p:nvPr/>
        </p:nvSpPr>
        <p:spPr>
          <a:xfrm>
            <a:off x="1225102" y="4728887"/>
            <a:ext cx="5292515" cy="325011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004006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EFD5C4-F941-E474-6FE9-B6F7A01020C0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6F1585A5-E4B1-4AB4-9305-B4688E4974B8}" type="datetime1">
              <a:rPr lang="de-DE" smtClean="0"/>
              <a:t>09.07.2024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3AA522-14E5-68F5-F481-E5BFFB5E687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/>
              <a:t>RUSTikales Rust for beginners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0895C84-3BEB-37F5-C824-FBBB88F4F7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834" y="1007939"/>
            <a:ext cx="11096332" cy="186931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0AF4EA5-3E52-B70B-68CC-A05AA316CEBF}"/>
              </a:ext>
            </a:extLst>
          </p:cNvPr>
          <p:cNvSpPr txBox="1"/>
          <p:nvPr/>
        </p:nvSpPr>
        <p:spPr>
          <a:xfrm>
            <a:off x="4645923" y="700162"/>
            <a:ext cx="29001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The compiler error for </a:t>
            </a:r>
            <a:r>
              <a:rPr lang="de-DE" dirty="0">
                <a:solidFill>
                  <a:srgbClr val="FFFF00"/>
                </a:solidFill>
              </a:rPr>
              <a:t>println!(“{}“)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3A4ABD8-7749-4A8E-F700-19FBA24B2A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682" y="3362902"/>
            <a:ext cx="10282636" cy="213018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7EDF540-5E52-C988-520C-A5ABA5C2D561}"/>
              </a:ext>
            </a:extLst>
          </p:cNvPr>
          <p:cNvSpPr txBox="1"/>
          <p:nvPr/>
        </p:nvSpPr>
        <p:spPr>
          <a:xfrm>
            <a:off x="4576193" y="3055125"/>
            <a:ext cx="30396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The compiler error for </a:t>
            </a:r>
            <a:r>
              <a:rPr lang="de-DE" dirty="0">
                <a:solidFill>
                  <a:srgbClr val="FFFF00"/>
                </a:solidFill>
              </a:rPr>
              <a:t>println!(“{:?}“)</a:t>
            </a:r>
          </a:p>
        </p:txBody>
      </p:sp>
    </p:spTree>
    <p:extLst>
      <p:ext uri="{BB962C8B-B14F-4D97-AF65-F5344CB8AC3E}">
        <p14:creationId xmlns:p14="http://schemas.microsoft.com/office/powerpoint/2010/main" val="10819959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0FAC3-D756-2DEA-9EE8-4F5F4B600A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de-DE" dirty="0"/>
              <a:t>Recap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EFD5C4-F941-E474-6FE9-B6F7A01020C0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6F1585A5-E4B1-4AB4-9305-B4688E4974B8}" type="datetime1">
              <a:rPr lang="de-DE" smtClean="0"/>
              <a:t>09.07.2024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3AA522-14E5-68F5-F481-E5BFFB5E687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/>
              <a:t>RUSTikales Rust for beginners</a:t>
            </a:r>
          </a:p>
        </p:txBody>
      </p:sp>
    </p:spTree>
    <p:extLst>
      <p:ext uri="{BB962C8B-B14F-4D97-AF65-F5344CB8AC3E}">
        <p14:creationId xmlns:p14="http://schemas.microsoft.com/office/powerpoint/2010/main" val="408439346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EFD5C4-F941-E474-6FE9-B6F7A01020C0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6F1585A5-E4B1-4AB4-9305-B4688E4974B8}" type="datetime1">
              <a:rPr lang="de-DE" smtClean="0"/>
              <a:t>09.07.2024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3AA522-14E5-68F5-F481-E5BFFB5E687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/>
              <a:t>RUSTikales Rust for beginners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0895C84-3BEB-37F5-C824-FBBB88F4F7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834" y="1007939"/>
            <a:ext cx="11096332" cy="186931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0AF4EA5-3E52-B70B-68CC-A05AA316CEBF}"/>
              </a:ext>
            </a:extLst>
          </p:cNvPr>
          <p:cNvSpPr txBox="1"/>
          <p:nvPr/>
        </p:nvSpPr>
        <p:spPr>
          <a:xfrm>
            <a:off x="4645923" y="700162"/>
            <a:ext cx="29001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The compiler error for </a:t>
            </a:r>
            <a:r>
              <a:rPr lang="de-DE" dirty="0">
                <a:solidFill>
                  <a:srgbClr val="FFFF00"/>
                </a:solidFill>
              </a:rPr>
              <a:t>println!(“{}“)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3A4ABD8-7749-4A8E-F700-19FBA24B2A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682" y="3362902"/>
            <a:ext cx="10282636" cy="213018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7EDF540-5E52-C988-520C-A5ABA5C2D561}"/>
              </a:ext>
            </a:extLst>
          </p:cNvPr>
          <p:cNvSpPr txBox="1"/>
          <p:nvPr/>
        </p:nvSpPr>
        <p:spPr>
          <a:xfrm>
            <a:off x="4576193" y="3055125"/>
            <a:ext cx="30396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The compiler error for </a:t>
            </a:r>
            <a:r>
              <a:rPr lang="de-DE" dirty="0">
                <a:solidFill>
                  <a:srgbClr val="FFFF00"/>
                </a:solidFill>
              </a:rPr>
              <a:t>println!(“{:?}“)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509472A-8A48-8D71-2FD5-CB4C92479A0D}"/>
              </a:ext>
            </a:extLst>
          </p:cNvPr>
          <p:cNvSpPr/>
          <p:nvPr/>
        </p:nvSpPr>
        <p:spPr>
          <a:xfrm>
            <a:off x="2058406" y="2601064"/>
            <a:ext cx="8012078" cy="276189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44DFDE1-2289-7DFF-B19C-C49AAC4BD9BA}"/>
              </a:ext>
            </a:extLst>
          </p:cNvPr>
          <p:cNvSpPr/>
          <p:nvPr/>
        </p:nvSpPr>
        <p:spPr>
          <a:xfrm>
            <a:off x="2452498" y="4948829"/>
            <a:ext cx="6328965" cy="276189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C98430-AE59-5F27-3033-EA44B56A07D6}"/>
              </a:ext>
            </a:extLst>
          </p:cNvPr>
          <p:cNvSpPr txBox="1"/>
          <p:nvPr/>
        </p:nvSpPr>
        <p:spPr>
          <a:xfrm>
            <a:off x="8312773" y="3542973"/>
            <a:ext cx="7120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sz="2000" dirty="0">
                <a:solidFill>
                  <a:schemeClr val="bg1"/>
                </a:solidFill>
              </a:rPr>
              <a:t>Aha!</a:t>
            </a:r>
          </a:p>
        </p:txBody>
      </p:sp>
    </p:spTree>
    <p:extLst>
      <p:ext uri="{BB962C8B-B14F-4D97-AF65-F5344CB8AC3E}">
        <p14:creationId xmlns:p14="http://schemas.microsoft.com/office/powerpoint/2010/main" val="374184755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EFD5C4-F941-E474-6FE9-B6F7A01020C0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6F1585A5-E4B1-4AB4-9305-B4688E4974B8}" type="datetime1">
              <a:rPr lang="de-DE" smtClean="0"/>
              <a:t>09.07.2024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3AA522-14E5-68F5-F481-E5BFFB5E687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/>
              <a:t>RUSTikales Rust for beginners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0895C84-3BEB-37F5-C824-FBBB88F4F7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4257" y="1007939"/>
            <a:ext cx="6403486" cy="107874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0AF4EA5-3E52-B70B-68CC-A05AA316CEBF}"/>
              </a:ext>
            </a:extLst>
          </p:cNvPr>
          <p:cNvSpPr txBox="1"/>
          <p:nvPr/>
        </p:nvSpPr>
        <p:spPr>
          <a:xfrm>
            <a:off x="4645923" y="700162"/>
            <a:ext cx="29001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The compiler error for </a:t>
            </a:r>
            <a:r>
              <a:rPr lang="de-DE" dirty="0">
                <a:solidFill>
                  <a:srgbClr val="FFFF00"/>
                </a:solidFill>
              </a:rPr>
              <a:t>println!(“{}“)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AB378A3-C829-E6CC-55DB-7416EB9F15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047" y="2678471"/>
            <a:ext cx="10177904" cy="1501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28932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EFD5C4-F941-E474-6FE9-B6F7A01020C0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6F1585A5-E4B1-4AB4-9305-B4688E4974B8}" type="datetime1">
              <a:rPr lang="de-DE" smtClean="0"/>
              <a:t>09.07.2024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3AA522-14E5-68F5-F481-E5BFFB5E687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/>
              <a:t>RUSTikales Rust for beginners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0895C84-3BEB-37F5-C824-FBBB88F4F7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4257" y="1007939"/>
            <a:ext cx="6403486" cy="107874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0AF4EA5-3E52-B70B-68CC-A05AA316CEBF}"/>
              </a:ext>
            </a:extLst>
          </p:cNvPr>
          <p:cNvSpPr txBox="1"/>
          <p:nvPr/>
        </p:nvSpPr>
        <p:spPr>
          <a:xfrm>
            <a:off x="4645923" y="700162"/>
            <a:ext cx="29001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The compiler error for </a:t>
            </a:r>
            <a:r>
              <a:rPr lang="de-DE" dirty="0">
                <a:solidFill>
                  <a:srgbClr val="FFFF00"/>
                </a:solidFill>
              </a:rPr>
              <a:t>println!(“{}“)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AB378A3-C829-E6CC-55DB-7416EB9F15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047" y="2678471"/>
            <a:ext cx="10177904" cy="150105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75D2DAF-9F29-BC0D-E951-ADA5C77BFBB1}"/>
              </a:ext>
            </a:extLst>
          </p:cNvPr>
          <p:cNvSpPr/>
          <p:nvPr/>
        </p:nvSpPr>
        <p:spPr>
          <a:xfrm>
            <a:off x="1687813" y="2678471"/>
            <a:ext cx="2481368" cy="270168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8646B0B-D56D-C0BA-BE19-D42AB1BC0983}"/>
              </a:ext>
            </a:extLst>
          </p:cNvPr>
          <p:cNvSpPr txBox="1"/>
          <p:nvPr/>
        </p:nvSpPr>
        <p:spPr>
          <a:xfrm>
            <a:off x="3708968" y="3755473"/>
            <a:ext cx="47740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All formatter traits are located in the module </a:t>
            </a:r>
            <a:r>
              <a:rPr lang="de-DE" dirty="0">
                <a:solidFill>
                  <a:srgbClr val="FFFF00"/>
                </a:solidFill>
              </a:rPr>
              <a:t>std::fmt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 They control the behavior of </a:t>
            </a:r>
            <a:r>
              <a:rPr lang="de-DE" dirty="0">
                <a:solidFill>
                  <a:srgbClr val="FFFF00"/>
                </a:solidFill>
                <a:sym typeface="Wingdings" panose="05000000000000000000" pitchFamily="2" charset="2"/>
              </a:rPr>
              <a:t>println!()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 and other macros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18163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EFD5C4-F941-E474-6FE9-B6F7A01020C0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6F1585A5-E4B1-4AB4-9305-B4688E4974B8}" type="datetime1">
              <a:rPr lang="de-DE" smtClean="0"/>
              <a:t>09.07.2024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3AA522-14E5-68F5-F481-E5BFFB5E687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/>
              <a:t>RUSTikales Rust for beginners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0895C84-3BEB-37F5-C824-FBBB88F4F7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4257" y="1007939"/>
            <a:ext cx="6403486" cy="107874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0AF4EA5-3E52-B70B-68CC-A05AA316CEBF}"/>
              </a:ext>
            </a:extLst>
          </p:cNvPr>
          <p:cNvSpPr txBox="1"/>
          <p:nvPr/>
        </p:nvSpPr>
        <p:spPr>
          <a:xfrm>
            <a:off x="4645923" y="700162"/>
            <a:ext cx="29001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The compiler error for </a:t>
            </a:r>
            <a:r>
              <a:rPr lang="de-DE" dirty="0">
                <a:solidFill>
                  <a:srgbClr val="FFFF00"/>
                </a:solidFill>
              </a:rPr>
              <a:t>println!(“{}“)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AB378A3-C829-E6CC-55DB-7416EB9F15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047" y="2678471"/>
            <a:ext cx="10177904" cy="150105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75D2DAF-9F29-BC0D-E951-ADA5C77BFBB1}"/>
              </a:ext>
            </a:extLst>
          </p:cNvPr>
          <p:cNvSpPr/>
          <p:nvPr/>
        </p:nvSpPr>
        <p:spPr>
          <a:xfrm>
            <a:off x="1557231" y="2967443"/>
            <a:ext cx="9627719" cy="923792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8646B0B-D56D-C0BA-BE19-D42AB1BC0983}"/>
              </a:ext>
            </a:extLst>
          </p:cNvPr>
          <p:cNvSpPr txBox="1"/>
          <p:nvPr/>
        </p:nvSpPr>
        <p:spPr>
          <a:xfrm>
            <a:off x="3716182" y="3891235"/>
            <a:ext cx="47596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They only contain one function that we need to implement</a:t>
            </a:r>
          </a:p>
        </p:txBody>
      </p:sp>
    </p:spTree>
    <p:extLst>
      <p:ext uri="{BB962C8B-B14F-4D97-AF65-F5344CB8AC3E}">
        <p14:creationId xmlns:p14="http://schemas.microsoft.com/office/powerpoint/2010/main" val="273863597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EFD5C4-F941-E474-6FE9-B6F7A01020C0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6F1585A5-E4B1-4AB4-9305-B4688E4974B8}" type="datetime1">
              <a:rPr lang="de-DE" smtClean="0"/>
              <a:t>09.07.2024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3AA522-14E5-68F5-F481-E5BFFB5E687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/>
              <a:t>RUSTikales Rust for beginners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0895C84-3BEB-37F5-C824-FBBB88F4F7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4257" y="1007939"/>
            <a:ext cx="6403486" cy="107874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0AF4EA5-3E52-B70B-68CC-A05AA316CEBF}"/>
              </a:ext>
            </a:extLst>
          </p:cNvPr>
          <p:cNvSpPr txBox="1"/>
          <p:nvPr/>
        </p:nvSpPr>
        <p:spPr>
          <a:xfrm>
            <a:off x="4645923" y="700162"/>
            <a:ext cx="29001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The compiler error for </a:t>
            </a:r>
            <a:r>
              <a:rPr lang="de-DE" dirty="0">
                <a:solidFill>
                  <a:srgbClr val="FFFF00"/>
                </a:solidFill>
              </a:rPr>
              <a:t>println!(“{}“)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AB378A3-C829-E6CC-55DB-7416EB9F15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047" y="2678471"/>
            <a:ext cx="10177904" cy="150105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75D2DAF-9F29-BC0D-E951-ADA5C77BFBB1}"/>
              </a:ext>
            </a:extLst>
          </p:cNvPr>
          <p:cNvSpPr/>
          <p:nvPr/>
        </p:nvSpPr>
        <p:spPr>
          <a:xfrm>
            <a:off x="3548839" y="2975499"/>
            <a:ext cx="7383679" cy="295394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8646B0B-D56D-C0BA-BE19-D42AB1BC0983}"/>
              </a:ext>
            </a:extLst>
          </p:cNvPr>
          <p:cNvSpPr txBox="1"/>
          <p:nvPr/>
        </p:nvSpPr>
        <p:spPr>
          <a:xfrm>
            <a:off x="3584068" y="3587108"/>
            <a:ext cx="73132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The trait requires that parameter and return type, but we‘ll just leave that to the </a:t>
            </a:r>
            <a:r>
              <a:rPr lang="de-DE" dirty="0">
                <a:solidFill>
                  <a:srgbClr val="FFFF00"/>
                </a:solidFill>
              </a:rPr>
              <a:t>write!()</a:t>
            </a:r>
            <a:r>
              <a:rPr lang="de-DE" dirty="0">
                <a:solidFill>
                  <a:schemeClr val="bg1"/>
                </a:solidFill>
              </a:rPr>
              <a:t> call</a:t>
            </a:r>
          </a:p>
        </p:txBody>
      </p:sp>
    </p:spTree>
    <p:extLst>
      <p:ext uri="{BB962C8B-B14F-4D97-AF65-F5344CB8AC3E}">
        <p14:creationId xmlns:p14="http://schemas.microsoft.com/office/powerpoint/2010/main" val="175684300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EFD5C4-F941-E474-6FE9-B6F7A01020C0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6F1585A5-E4B1-4AB4-9305-B4688E4974B8}" type="datetime1">
              <a:rPr lang="de-DE" smtClean="0"/>
              <a:t>09.07.2024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3AA522-14E5-68F5-F481-E5BFFB5E687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/>
              <a:t>RUSTikales Rust for beginners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0895C84-3BEB-37F5-C824-FBBB88F4F7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4257" y="1007939"/>
            <a:ext cx="6403486" cy="107874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0AF4EA5-3E52-B70B-68CC-A05AA316CEBF}"/>
              </a:ext>
            </a:extLst>
          </p:cNvPr>
          <p:cNvSpPr txBox="1"/>
          <p:nvPr/>
        </p:nvSpPr>
        <p:spPr>
          <a:xfrm>
            <a:off x="4645923" y="700162"/>
            <a:ext cx="29001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The compiler error for </a:t>
            </a:r>
            <a:r>
              <a:rPr lang="de-DE" dirty="0">
                <a:solidFill>
                  <a:srgbClr val="FFFF00"/>
                </a:solidFill>
              </a:rPr>
              <a:t>println!(“{}“)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AB378A3-C829-E6CC-55DB-7416EB9F15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047" y="2678471"/>
            <a:ext cx="10177904" cy="150105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75D2DAF-9F29-BC0D-E951-ADA5C77BFBB1}"/>
              </a:ext>
            </a:extLst>
          </p:cNvPr>
          <p:cNvSpPr/>
          <p:nvPr/>
        </p:nvSpPr>
        <p:spPr>
          <a:xfrm>
            <a:off x="2118830" y="3283658"/>
            <a:ext cx="8354474" cy="295394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8646B0B-D56D-C0BA-BE19-D42AB1BC0983}"/>
              </a:ext>
            </a:extLst>
          </p:cNvPr>
          <p:cNvSpPr txBox="1"/>
          <p:nvPr/>
        </p:nvSpPr>
        <p:spPr>
          <a:xfrm>
            <a:off x="2348819" y="3694937"/>
            <a:ext cx="74943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Using </a:t>
            </a:r>
            <a:r>
              <a:rPr lang="de-DE" dirty="0">
                <a:solidFill>
                  <a:srgbClr val="FFFF00"/>
                </a:solidFill>
              </a:rPr>
              <a:t>write!()</a:t>
            </a:r>
            <a:r>
              <a:rPr lang="de-DE" dirty="0">
                <a:solidFill>
                  <a:schemeClr val="bg1"/>
                </a:solidFill>
              </a:rPr>
              <a:t>, we can now implement </a:t>
            </a:r>
            <a:r>
              <a:rPr lang="de-DE" dirty="0">
                <a:solidFill>
                  <a:srgbClr val="FFFF00"/>
                </a:solidFill>
              </a:rPr>
              <a:t>Display</a:t>
            </a:r>
            <a:r>
              <a:rPr lang="de-DE" dirty="0">
                <a:solidFill>
                  <a:schemeClr val="bg1"/>
                </a:solidFill>
              </a:rPr>
              <a:t>!</a:t>
            </a:r>
          </a:p>
          <a:p>
            <a:pPr algn="ctr"/>
            <a:r>
              <a:rPr lang="de-DE" dirty="0">
                <a:solidFill>
                  <a:srgbClr val="FFFF00"/>
                </a:solidFill>
              </a:rPr>
              <a:t>write!() </a:t>
            </a:r>
            <a:r>
              <a:rPr lang="de-DE" dirty="0">
                <a:solidFill>
                  <a:schemeClr val="bg1"/>
                </a:solidFill>
              </a:rPr>
              <a:t>is identical to </a:t>
            </a:r>
            <a:r>
              <a:rPr lang="de-DE" dirty="0">
                <a:solidFill>
                  <a:srgbClr val="FFFF00"/>
                </a:solidFill>
              </a:rPr>
              <a:t>println!()</a:t>
            </a:r>
            <a:r>
              <a:rPr lang="de-DE" dirty="0">
                <a:solidFill>
                  <a:schemeClr val="bg1"/>
                </a:solidFill>
              </a:rPr>
              <a:t> except that it </a:t>
            </a:r>
            <a:r>
              <a:rPr lang="de-DE" dirty="0">
                <a:solidFill>
                  <a:srgbClr val="FFFF00"/>
                </a:solidFill>
              </a:rPr>
              <a:t>requires a target </a:t>
            </a:r>
            <a:r>
              <a:rPr lang="de-DE" dirty="0">
                <a:solidFill>
                  <a:schemeClr val="bg1"/>
                </a:solidFill>
              </a:rPr>
              <a:t>instead of writing to the console</a:t>
            </a:r>
          </a:p>
        </p:txBody>
      </p:sp>
    </p:spTree>
    <p:extLst>
      <p:ext uri="{BB962C8B-B14F-4D97-AF65-F5344CB8AC3E}">
        <p14:creationId xmlns:p14="http://schemas.microsoft.com/office/powerpoint/2010/main" val="221252855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EFD5C4-F941-E474-6FE9-B6F7A01020C0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6F1585A5-E4B1-4AB4-9305-B4688E4974B8}" type="datetime1">
              <a:rPr lang="de-DE" smtClean="0"/>
              <a:t>09.07.2024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3AA522-14E5-68F5-F481-E5BFFB5E687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/>
              <a:t>RUSTikales Rust for beginners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0895C84-3BEB-37F5-C824-FBBB88F4F7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4257" y="1007939"/>
            <a:ext cx="6403486" cy="107874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0AF4EA5-3E52-B70B-68CC-A05AA316CEBF}"/>
              </a:ext>
            </a:extLst>
          </p:cNvPr>
          <p:cNvSpPr txBox="1"/>
          <p:nvPr/>
        </p:nvSpPr>
        <p:spPr>
          <a:xfrm>
            <a:off x="4645923" y="700162"/>
            <a:ext cx="29001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The compiler error for </a:t>
            </a:r>
            <a:r>
              <a:rPr lang="de-DE" dirty="0">
                <a:solidFill>
                  <a:srgbClr val="FFFF00"/>
                </a:solidFill>
              </a:rPr>
              <a:t>println!(“{}“)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AB378A3-C829-E6CC-55DB-7416EB9F15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047" y="2678471"/>
            <a:ext cx="10177904" cy="150105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6DCCE26-3D13-07F6-60D6-2D95358AA9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7872" y="4385090"/>
            <a:ext cx="7656254" cy="588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63391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115790-AAC5-0C9B-A4FF-D4E6B1F9C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Intermission - Strings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EFD5C4-F941-E474-6FE9-B6F7A01020C0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6F1585A5-E4B1-4AB4-9305-B4688E4974B8}" type="datetime1">
              <a:rPr lang="de-DE" smtClean="0"/>
              <a:t>09.07.2024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3AA522-14E5-68F5-F481-E5BFFB5E687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/>
              <a:t>RUSTikales Rust for beginners</a:t>
            </a:r>
          </a:p>
        </p:txBody>
      </p:sp>
    </p:spTree>
    <p:extLst>
      <p:ext uri="{BB962C8B-B14F-4D97-AF65-F5344CB8AC3E}">
        <p14:creationId xmlns:p14="http://schemas.microsoft.com/office/powerpoint/2010/main" val="58920515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115790-AAC5-0C9B-A4FF-D4E6B1F9C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Intermission - Strings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7FA4EB-D35A-978E-B224-EA60B11916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Symbol" panose="05050102010706020507" pitchFamily="18" charset="2"/>
              <a:buChar char="-"/>
            </a:pPr>
            <a:r>
              <a:rPr lang="de-DE" dirty="0">
                <a:solidFill>
                  <a:srgbClr val="FFFF00"/>
                </a:solidFill>
              </a:rPr>
              <a:t>write!</a:t>
            </a:r>
            <a:r>
              <a:rPr lang="de-DE" dirty="0"/>
              <a:t>, </a:t>
            </a:r>
            <a:r>
              <a:rPr lang="de-DE" dirty="0">
                <a:solidFill>
                  <a:srgbClr val="FFFF00"/>
                </a:solidFill>
              </a:rPr>
              <a:t>format!</a:t>
            </a:r>
            <a:r>
              <a:rPr lang="de-DE" dirty="0"/>
              <a:t>, </a:t>
            </a:r>
            <a:r>
              <a:rPr lang="de-DE" dirty="0">
                <a:solidFill>
                  <a:srgbClr val="FFFF00"/>
                </a:solidFill>
              </a:rPr>
              <a:t>print!</a:t>
            </a:r>
            <a:r>
              <a:rPr lang="de-DE" dirty="0"/>
              <a:t> – A lot of macros make use of Strings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EFD5C4-F941-E474-6FE9-B6F7A01020C0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6F1585A5-E4B1-4AB4-9305-B4688E4974B8}" type="datetime1">
              <a:rPr lang="de-DE" smtClean="0"/>
              <a:t>09.07.2024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3AA522-14E5-68F5-F481-E5BFFB5E687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/>
              <a:t>RUSTikales Rust for beginners</a:t>
            </a:r>
          </a:p>
        </p:txBody>
      </p:sp>
    </p:spTree>
    <p:extLst>
      <p:ext uri="{BB962C8B-B14F-4D97-AF65-F5344CB8AC3E}">
        <p14:creationId xmlns:p14="http://schemas.microsoft.com/office/powerpoint/2010/main" val="95722536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115790-AAC5-0C9B-A4FF-D4E6B1F9C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Intermission - Strings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7FA4EB-D35A-978E-B224-EA60B11916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Symbol" panose="05050102010706020507" pitchFamily="18" charset="2"/>
              <a:buChar char="-"/>
            </a:pPr>
            <a:r>
              <a:rPr lang="de-DE" dirty="0">
                <a:solidFill>
                  <a:srgbClr val="FFFF00"/>
                </a:solidFill>
              </a:rPr>
              <a:t>write!</a:t>
            </a:r>
            <a:r>
              <a:rPr lang="de-DE" dirty="0"/>
              <a:t>, </a:t>
            </a:r>
            <a:r>
              <a:rPr lang="de-DE" dirty="0">
                <a:solidFill>
                  <a:srgbClr val="FFFF00"/>
                </a:solidFill>
              </a:rPr>
              <a:t>format!</a:t>
            </a:r>
            <a:r>
              <a:rPr lang="de-DE" dirty="0"/>
              <a:t>, </a:t>
            </a:r>
            <a:r>
              <a:rPr lang="de-DE" dirty="0">
                <a:solidFill>
                  <a:srgbClr val="FFFF00"/>
                </a:solidFill>
              </a:rPr>
              <a:t>print!</a:t>
            </a:r>
            <a:r>
              <a:rPr lang="de-DE" dirty="0"/>
              <a:t> – A lot of macros make use of Strings</a:t>
            </a:r>
          </a:p>
          <a:p>
            <a:pPr>
              <a:buFont typeface="Symbol" panose="05050102010706020507" pitchFamily="18" charset="2"/>
              <a:buChar char="-"/>
            </a:pPr>
            <a:r>
              <a:rPr lang="de-DE" dirty="0"/>
              <a:t>Rust has two commonly used String types</a:t>
            </a:r>
          </a:p>
          <a:p>
            <a:pPr lvl="1">
              <a:buFont typeface="Symbol" panose="05050102010706020507" pitchFamily="18" charset="2"/>
              <a:buChar char="-"/>
            </a:pPr>
            <a:r>
              <a:rPr lang="de-DE" dirty="0">
                <a:solidFill>
                  <a:srgbClr val="FFFF00"/>
                </a:solidFill>
              </a:rPr>
              <a:t>&amp;str </a:t>
            </a:r>
            <a:r>
              <a:rPr lang="de-DE" dirty="0">
                <a:sym typeface="Wingdings" panose="05000000000000000000" pitchFamily="2" charset="2"/>
              </a:rPr>
              <a:t> String slices</a:t>
            </a:r>
          </a:p>
          <a:p>
            <a:pPr lvl="1">
              <a:buFont typeface="Symbol" panose="05050102010706020507" pitchFamily="18" charset="2"/>
              <a:buChar char="-"/>
            </a:pPr>
            <a:r>
              <a:rPr lang="de-DE" dirty="0">
                <a:solidFill>
                  <a:srgbClr val="FFFF00"/>
                </a:solidFill>
                <a:sym typeface="Wingdings" panose="05000000000000000000" pitchFamily="2" charset="2"/>
              </a:rPr>
              <a:t>String </a:t>
            </a:r>
            <a:r>
              <a:rPr lang="de-DE" dirty="0">
                <a:sym typeface="Wingdings" panose="05000000000000000000" pitchFamily="2" charset="2"/>
              </a:rPr>
              <a:t> String structs</a:t>
            </a:r>
            <a:endParaRPr lang="de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EFD5C4-F941-E474-6FE9-B6F7A01020C0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6F1585A5-E4B1-4AB4-9305-B4688E4974B8}" type="datetime1">
              <a:rPr lang="de-DE" smtClean="0"/>
              <a:t>09.07.2024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3AA522-14E5-68F5-F481-E5BFFB5E687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/>
              <a:t>RUSTikales Rust for beginners</a:t>
            </a:r>
          </a:p>
        </p:txBody>
      </p:sp>
    </p:spTree>
    <p:extLst>
      <p:ext uri="{BB962C8B-B14F-4D97-AF65-F5344CB8AC3E}">
        <p14:creationId xmlns:p14="http://schemas.microsoft.com/office/powerpoint/2010/main" val="11460003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0FAC3-D756-2DEA-9EE8-4F5F4B600A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de-DE" dirty="0"/>
              <a:t>Recap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EFD5C4-F941-E474-6FE9-B6F7A01020C0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6F1585A5-E4B1-4AB4-9305-B4688E4974B8}" type="datetime1">
              <a:rPr lang="de-DE" smtClean="0"/>
              <a:t>09.07.2024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3AA522-14E5-68F5-F481-E5BFFB5E687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/>
              <a:t>RUSTikales Rust for beginners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B63479C-B96C-3318-D031-FD1722B111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Symbol" panose="05050102010706020507" pitchFamily="18" charset="2"/>
              <a:buChar char="-"/>
            </a:pPr>
            <a:r>
              <a:rPr lang="de-DE" dirty="0"/>
              <a:t>Ownership-Model</a:t>
            </a:r>
          </a:p>
          <a:p>
            <a:pPr>
              <a:buFont typeface="Symbol" panose="05050102010706020507" pitchFamily="18" charset="2"/>
              <a:buChar char="-"/>
            </a:pPr>
            <a:r>
              <a:rPr lang="de-DE" dirty="0"/>
              <a:t>References</a:t>
            </a:r>
          </a:p>
          <a:p>
            <a:pPr>
              <a:buFont typeface="Symbol" panose="05050102010706020507" pitchFamily="18" charset="2"/>
              <a:buChar char="-"/>
            </a:pPr>
            <a:r>
              <a:rPr lang="de-DE" dirty="0"/>
              <a:t>Borrow Checker</a:t>
            </a:r>
          </a:p>
        </p:txBody>
      </p:sp>
    </p:spTree>
    <p:extLst>
      <p:ext uri="{BB962C8B-B14F-4D97-AF65-F5344CB8AC3E}">
        <p14:creationId xmlns:p14="http://schemas.microsoft.com/office/powerpoint/2010/main" val="418154464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115790-AAC5-0C9B-A4FF-D4E6B1F9C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Intermission - Strings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7FA4EB-D35A-978E-B224-EA60B11916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Symbol" panose="05050102010706020507" pitchFamily="18" charset="2"/>
              <a:buChar char="-"/>
            </a:pPr>
            <a:r>
              <a:rPr lang="de-DE" dirty="0">
                <a:solidFill>
                  <a:srgbClr val="FFFF00"/>
                </a:solidFill>
              </a:rPr>
              <a:t>write!</a:t>
            </a:r>
            <a:r>
              <a:rPr lang="de-DE" dirty="0"/>
              <a:t>, </a:t>
            </a:r>
            <a:r>
              <a:rPr lang="de-DE" dirty="0">
                <a:solidFill>
                  <a:srgbClr val="FFFF00"/>
                </a:solidFill>
              </a:rPr>
              <a:t>format!</a:t>
            </a:r>
            <a:r>
              <a:rPr lang="de-DE" dirty="0"/>
              <a:t>, </a:t>
            </a:r>
            <a:r>
              <a:rPr lang="de-DE" dirty="0">
                <a:solidFill>
                  <a:srgbClr val="FFFF00"/>
                </a:solidFill>
              </a:rPr>
              <a:t>print!</a:t>
            </a:r>
            <a:r>
              <a:rPr lang="de-DE" dirty="0"/>
              <a:t> – A lot of macros make use of Strings</a:t>
            </a:r>
          </a:p>
          <a:p>
            <a:pPr>
              <a:buFont typeface="Symbol" panose="05050102010706020507" pitchFamily="18" charset="2"/>
              <a:buChar char="-"/>
            </a:pPr>
            <a:r>
              <a:rPr lang="de-DE" dirty="0"/>
              <a:t>Rust has two commonly used String types</a:t>
            </a:r>
          </a:p>
          <a:p>
            <a:pPr lvl="1">
              <a:buFont typeface="Symbol" panose="05050102010706020507" pitchFamily="18" charset="2"/>
              <a:buChar char="-"/>
            </a:pPr>
            <a:r>
              <a:rPr lang="de-DE" dirty="0">
                <a:solidFill>
                  <a:srgbClr val="FFFF00"/>
                </a:solidFill>
              </a:rPr>
              <a:t>&amp;str </a:t>
            </a:r>
            <a:r>
              <a:rPr lang="de-DE" dirty="0">
                <a:sym typeface="Wingdings" panose="05000000000000000000" pitchFamily="2" charset="2"/>
              </a:rPr>
              <a:t> String slices</a:t>
            </a:r>
          </a:p>
          <a:p>
            <a:pPr lvl="1">
              <a:buFont typeface="Symbol" panose="05050102010706020507" pitchFamily="18" charset="2"/>
              <a:buChar char="-"/>
            </a:pPr>
            <a:r>
              <a:rPr lang="de-DE" dirty="0">
                <a:solidFill>
                  <a:srgbClr val="FFFF00"/>
                </a:solidFill>
                <a:sym typeface="Wingdings" panose="05000000000000000000" pitchFamily="2" charset="2"/>
              </a:rPr>
              <a:t>String </a:t>
            </a:r>
            <a:r>
              <a:rPr lang="de-DE" dirty="0">
                <a:sym typeface="Wingdings" panose="05000000000000000000" pitchFamily="2" charset="2"/>
              </a:rPr>
              <a:t> String structs</a:t>
            </a:r>
          </a:p>
          <a:p>
            <a:pPr>
              <a:buFont typeface="Symbol" panose="05050102010706020507" pitchFamily="18" charset="2"/>
              <a:buChar char="-"/>
            </a:pPr>
            <a:r>
              <a:rPr lang="de-DE" dirty="0">
                <a:solidFill>
                  <a:srgbClr val="FFFF00"/>
                </a:solidFill>
              </a:rPr>
              <a:t>Slices are special references </a:t>
            </a:r>
            <a:r>
              <a:rPr lang="de-DE" dirty="0">
                <a:sym typeface="Wingdings" panose="05000000000000000000" pitchFamily="2" charset="2"/>
              </a:rPr>
              <a:t> They don‘t own the underlying data  </a:t>
            </a:r>
            <a:r>
              <a:rPr lang="de-DE" dirty="0">
                <a:solidFill>
                  <a:srgbClr val="00FF00"/>
                </a:solidFill>
                <a:sym typeface="Wingdings" panose="05000000000000000000" pitchFamily="2" charset="2"/>
              </a:rPr>
              <a:t>&amp;str is not resizable</a:t>
            </a:r>
          </a:p>
          <a:p>
            <a:pPr>
              <a:buFont typeface="Symbol" panose="05050102010706020507" pitchFamily="18" charset="2"/>
              <a:buChar char="-"/>
            </a:pPr>
            <a:r>
              <a:rPr lang="de-DE" dirty="0">
                <a:solidFill>
                  <a:srgbClr val="FFFF00"/>
                </a:solidFill>
                <a:sym typeface="Wingdings" panose="05000000000000000000" pitchFamily="2" charset="2"/>
              </a:rPr>
              <a:t>Strings are Vectors </a:t>
            </a:r>
            <a:r>
              <a:rPr lang="de-DE" dirty="0">
                <a:sym typeface="Wingdings" panose="05000000000000000000" pitchFamily="2" charset="2"/>
              </a:rPr>
              <a:t> They own the underlying data  </a:t>
            </a:r>
            <a:r>
              <a:rPr lang="de-DE" dirty="0">
                <a:solidFill>
                  <a:srgbClr val="00FF00"/>
                </a:solidFill>
                <a:sym typeface="Wingdings" panose="05000000000000000000" pitchFamily="2" charset="2"/>
              </a:rPr>
              <a:t>String is resizable</a:t>
            </a:r>
            <a:endParaRPr lang="de-DE" dirty="0">
              <a:solidFill>
                <a:srgbClr val="00FF0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EFD5C4-F941-E474-6FE9-B6F7A01020C0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6F1585A5-E4B1-4AB4-9305-B4688E4974B8}" type="datetime1">
              <a:rPr lang="de-DE" smtClean="0"/>
              <a:t>09.07.2024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3AA522-14E5-68F5-F481-E5BFFB5E687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/>
              <a:t>RUSTikales Rust for beginners</a:t>
            </a:r>
          </a:p>
        </p:txBody>
      </p:sp>
    </p:spTree>
    <p:extLst>
      <p:ext uri="{BB962C8B-B14F-4D97-AF65-F5344CB8AC3E}">
        <p14:creationId xmlns:p14="http://schemas.microsoft.com/office/powerpoint/2010/main" val="189784608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115790-AAC5-0C9B-A4FF-D4E6B1F9C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Intermission - Strings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7FA4EB-D35A-978E-B224-EA60B11916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Symbol" panose="05050102010706020507" pitchFamily="18" charset="2"/>
              <a:buChar char="-"/>
            </a:pPr>
            <a:r>
              <a:rPr lang="de-DE" dirty="0">
                <a:solidFill>
                  <a:srgbClr val="FFFF00"/>
                </a:solidFill>
              </a:rPr>
              <a:t>write!</a:t>
            </a:r>
            <a:r>
              <a:rPr lang="de-DE" dirty="0"/>
              <a:t>, </a:t>
            </a:r>
            <a:r>
              <a:rPr lang="de-DE" dirty="0">
                <a:solidFill>
                  <a:srgbClr val="FFFF00"/>
                </a:solidFill>
              </a:rPr>
              <a:t>format!</a:t>
            </a:r>
            <a:r>
              <a:rPr lang="de-DE" dirty="0"/>
              <a:t>, </a:t>
            </a:r>
            <a:r>
              <a:rPr lang="de-DE" dirty="0">
                <a:solidFill>
                  <a:srgbClr val="FFFF00"/>
                </a:solidFill>
              </a:rPr>
              <a:t>print!</a:t>
            </a:r>
            <a:r>
              <a:rPr lang="de-DE" dirty="0"/>
              <a:t> – A lot of macros make use of Strings</a:t>
            </a:r>
          </a:p>
          <a:p>
            <a:pPr>
              <a:buFont typeface="Symbol" panose="05050102010706020507" pitchFamily="18" charset="2"/>
              <a:buChar char="-"/>
            </a:pPr>
            <a:r>
              <a:rPr lang="de-DE" dirty="0"/>
              <a:t>Rust has two commonly used String types</a:t>
            </a:r>
          </a:p>
          <a:p>
            <a:pPr lvl="1">
              <a:buFont typeface="Symbol" panose="05050102010706020507" pitchFamily="18" charset="2"/>
              <a:buChar char="-"/>
            </a:pPr>
            <a:r>
              <a:rPr lang="de-DE" dirty="0">
                <a:solidFill>
                  <a:srgbClr val="FFFF00"/>
                </a:solidFill>
              </a:rPr>
              <a:t>&amp;str </a:t>
            </a:r>
            <a:r>
              <a:rPr lang="de-DE" dirty="0">
                <a:sym typeface="Wingdings" panose="05000000000000000000" pitchFamily="2" charset="2"/>
              </a:rPr>
              <a:t> String slices</a:t>
            </a:r>
          </a:p>
          <a:p>
            <a:pPr lvl="1">
              <a:buFont typeface="Symbol" panose="05050102010706020507" pitchFamily="18" charset="2"/>
              <a:buChar char="-"/>
            </a:pPr>
            <a:r>
              <a:rPr lang="de-DE" dirty="0">
                <a:solidFill>
                  <a:srgbClr val="FFFF00"/>
                </a:solidFill>
                <a:sym typeface="Wingdings" panose="05000000000000000000" pitchFamily="2" charset="2"/>
              </a:rPr>
              <a:t>String </a:t>
            </a:r>
            <a:r>
              <a:rPr lang="de-DE" dirty="0">
                <a:sym typeface="Wingdings" panose="05000000000000000000" pitchFamily="2" charset="2"/>
              </a:rPr>
              <a:t> String structs</a:t>
            </a:r>
          </a:p>
          <a:p>
            <a:pPr>
              <a:buFont typeface="Symbol" panose="05050102010706020507" pitchFamily="18" charset="2"/>
              <a:buChar char="-"/>
            </a:pPr>
            <a:r>
              <a:rPr lang="de-DE" dirty="0">
                <a:solidFill>
                  <a:srgbClr val="FFFF00"/>
                </a:solidFill>
              </a:rPr>
              <a:t>Slices are special references </a:t>
            </a:r>
            <a:r>
              <a:rPr lang="de-DE" dirty="0">
                <a:sym typeface="Wingdings" panose="05000000000000000000" pitchFamily="2" charset="2"/>
              </a:rPr>
              <a:t> They don‘t own the underlying data  </a:t>
            </a:r>
            <a:r>
              <a:rPr lang="de-DE" dirty="0">
                <a:solidFill>
                  <a:srgbClr val="00FF00"/>
                </a:solidFill>
                <a:sym typeface="Wingdings" panose="05000000000000000000" pitchFamily="2" charset="2"/>
              </a:rPr>
              <a:t>&amp;str is not resizable</a:t>
            </a:r>
          </a:p>
          <a:p>
            <a:pPr>
              <a:buFont typeface="Symbol" panose="05050102010706020507" pitchFamily="18" charset="2"/>
              <a:buChar char="-"/>
            </a:pPr>
            <a:r>
              <a:rPr lang="de-DE" dirty="0">
                <a:solidFill>
                  <a:srgbClr val="FFFF00"/>
                </a:solidFill>
                <a:sym typeface="Wingdings" panose="05000000000000000000" pitchFamily="2" charset="2"/>
              </a:rPr>
              <a:t>Strings are Vectors </a:t>
            </a:r>
            <a:r>
              <a:rPr lang="de-DE" dirty="0">
                <a:sym typeface="Wingdings" panose="05000000000000000000" pitchFamily="2" charset="2"/>
              </a:rPr>
              <a:t> They own the underlying data  </a:t>
            </a:r>
            <a:r>
              <a:rPr lang="de-DE" dirty="0">
                <a:solidFill>
                  <a:srgbClr val="00FF00"/>
                </a:solidFill>
                <a:sym typeface="Wingdings" panose="05000000000000000000" pitchFamily="2" charset="2"/>
              </a:rPr>
              <a:t>String is resizable</a:t>
            </a:r>
            <a:endParaRPr lang="de-DE" dirty="0">
              <a:solidFill>
                <a:srgbClr val="00FF0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EFD5C4-F941-E474-6FE9-B6F7A01020C0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6F1585A5-E4B1-4AB4-9305-B4688E4974B8}" type="datetime1">
              <a:rPr lang="de-DE" smtClean="0"/>
              <a:t>09.07.2024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3AA522-14E5-68F5-F481-E5BFFB5E687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/>
              <a:t>RUSTikales Rust for beginners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80622C7-9751-AAF2-83A0-4CEBB0C80D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5678" y="3628451"/>
            <a:ext cx="7140644" cy="234321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62E8EC8-D0BE-F107-1C6B-F5C906E5D934}"/>
              </a:ext>
            </a:extLst>
          </p:cNvPr>
          <p:cNvSpPr txBox="1"/>
          <p:nvPr/>
        </p:nvSpPr>
        <p:spPr>
          <a:xfrm>
            <a:off x="5761467" y="5266322"/>
            <a:ext cx="2722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600" dirty="0">
                <a:solidFill>
                  <a:schemeClr val="bg1"/>
                </a:solidFill>
              </a:rPr>
              <a:t>String is literally a Vector :^)</a:t>
            </a:r>
          </a:p>
        </p:txBody>
      </p:sp>
    </p:spTree>
    <p:extLst>
      <p:ext uri="{BB962C8B-B14F-4D97-AF65-F5344CB8AC3E}">
        <p14:creationId xmlns:p14="http://schemas.microsoft.com/office/powerpoint/2010/main" val="343998657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EFD5C4-F941-E474-6FE9-B6F7A01020C0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6F1585A5-E4B1-4AB4-9305-B4688E4974B8}" type="datetime1">
              <a:rPr lang="de-DE" smtClean="0"/>
              <a:t>09.07.2024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3AA522-14E5-68F5-F481-E5BFFB5E687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/>
              <a:t>RUSTikales Rust for beginners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E9B4D81-7436-CE66-A8C3-8148866482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1595" y="672708"/>
            <a:ext cx="9248810" cy="5512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89957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EFD5C4-F941-E474-6FE9-B6F7A01020C0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6F1585A5-E4B1-4AB4-9305-B4688E4974B8}" type="datetime1">
              <a:rPr lang="de-DE" smtClean="0"/>
              <a:t>09.07.2024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3AA522-14E5-68F5-F481-E5BFFB5E687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/>
              <a:t>RUSTikales Rust for beginners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E9B4D81-7436-CE66-A8C3-8148866482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1595" y="672708"/>
            <a:ext cx="9248810" cy="551258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CA1FE06-42E5-8AD4-C39A-9549498DFD4D}"/>
              </a:ext>
            </a:extLst>
          </p:cNvPr>
          <p:cNvSpPr/>
          <p:nvPr/>
        </p:nvSpPr>
        <p:spPr>
          <a:xfrm>
            <a:off x="4277942" y="974823"/>
            <a:ext cx="2147027" cy="269889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5A4DF7-3D06-7B61-14B0-4EB2F0B583CF}"/>
              </a:ext>
            </a:extLst>
          </p:cNvPr>
          <p:cNvSpPr txBox="1"/>
          <p:nvPr/>
        </p:nvSpPr>
        <p:spPr>
          <a:xfrm>
            <a:off x="6543041" y="1620838"/>
            <a:ext cx="506901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String literals are located in the </a:t>
            </a:r>
            <a:r>
              <a:rPr lang="de-DE" dirty="0">
                <a:solidFill>
                  <a:srgbClr val="00FF00"/>
                </a:solidFill>
              </a:rPr>
              <a:t>data section</a:t>
            </a:r>
            <a:r>
              <a:rPr lang="de-DE" dirty="0">
                <a:solidFill>
                  <a:schemeClr val="bg1"/>
                </a:solidFill>
              </a:rPr>
              <a:t> of the executable</a:t>
            </a:r>
          </a:p>
          <a:p>
            <a:pPr algn="ctr"/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 Third memory region besides Stack and Heap</a:t>
            </a:r>
          </a:p>
          <a:p>
            <a:pPr algn="ctr"/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 Not resizable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007476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EFD5C4-F941-E474-6FE9-B6F7A01020C0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6F1585A5-E4B1-4AB4-9305-B4688E4974B8}" type="datetime1">
              <a:rPr lang="de-DE" smtClean="0"/>
              <a:t>09.07.2024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3AA522-14E5-68F5-F481-E5BFFB5E687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/>
              <a:t>RUSTikales Rust for beginners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E9B4D81-7436-CE66-A8C3-8148866482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1595" y="672708"/>
            <a:ext cx="9248810" cy="551258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CA1FE06-42E5-8AD4-C39A-9549498DFD4D}"/>
              </a:ext>
            </a:extLst>
          </p:cNvPr>
          <p:cNvSpPr/>
          <p:nvPr/>
        </p:nvSpPr>
        <p:spPr>
          <a:xfrm>
            <a:off x="3266866" y="974823"/>
            <a:ext cx="620341" cy="269889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5A4DF7-3D06-7B61-14B0-4EB2F0B583CF}"/>
              </a:ext>
            </a:extLst>
          </p:cNvPr>
          <p:cNvSpPr txBox="1"/>
          <p:nvPr/>
        </p:nvSpPr>
        <p:spPr>
          <a:xfrm>
            <a:off x="7375807" y="1620838"/>
            <a:ext cx="340349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String slices are made of two fields</a:t>
            </a:r>
          </a:p>
          <a:p>
            <a:pPr algn="ctr"/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 A pointer to the start of some memory</a:t>
            </a:r>
            <a:b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</a:b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 Length in bytes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618033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EFD5C4-F941-E474-6FE9-B6F7A01020C0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6F1585A5-E4B1-4AB4-9305-B4688E4974B8}" type="datetime1">
              <a:rPr lang="de-DE" smtClean="0"/>
              <a:t>09.07.2024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3AA522-14E5-68F5-F481-E5BFFB5E687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/>
              <a:t>RUSTikales Rust for beginners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E9B4D81-7436-CE66-A8C3-8148866482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1595" y="672708"/>
            <a:ext cx="9248810" cy="551258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CA1FE06-42E5-8AD4-C39A-9549498DFD4D}"/>
              </a:ext>
            </a:extLst>
          </p:cNvPr>
          <p:cNvSpPr/>
          <p:nvPr/>
        </p:nvSpPr>
        <p:spPr>
          <a:xfrm>
            <a:off x="1993956" y="974823"/>
            <a:ext cx="4559915" cy="269889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5A4DF7-3D06-7B61-14B0-4EB2F0B583CF}"/>
              </a:ext>
            </a:extLst>
          </p:cNvPr>
          <p:cNvSpPr txBox="1"/>
          <p:nvPr/>
        </p:nvSpPr>
        <p:spPr>
          <a:xfrm>
            <a:off x="7268417" y="1620838"/>
            <a:ext cx="361829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String slices always borrow underlying data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 Data then can </a:t>
            </a:r>
            <a:r>
              <a:rPr lang="de-DE" dirty="0">
                <a:solidFill>
                  <a:srgbClr val="00FF00"/>
                </a:solidFill>
                <a:sym typeface="Wingdings" panose="05000000000000000000" pitchFamily="2" charset="2"/>
              </a:rPr>
              <a:t>be in the data section</a:t>
            </a:r>
            <a:b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</a:b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 Data can also </a:t>
            </a:r>
            <a:r>
              <a:rPr lang="de-DE" dirty="0">
                <a:solidFill>
                  <a:srgbClr val="FFFF00"/>
                </a:solidFill>
                <a:sym typeface="Wingdings" panose="05000000000000000000" pitchFamily="2" charset="2"/>
              </a:rPr>
              <a:t>be on the heap</a:t>
            </a:r>
            <a:endParaRPr lang="de-DE" dirty="0">
              <a:solidFill>
                <a:srgbClr val="FFFF00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AA8380-2BFE-97C9-EB12-56465E60FFFE}"/>
              </a:ext>
            </a:extLst>
          </p:cNvPr>
          <p:cNvSpPr/>
          <p:nvPr/>
        </p:nvSpPr>
        <p:spPr>
          <a:xfrm>
            <a:off x="1993955" y="1596670"/>
            <a:ext cx="4559915" cy="269889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5661044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EFD5C4-F941-E474-6FE9-B6F7A01020C0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6F1585A5-E4B1-4AB4-9305-B4688E4974B8}" type="datetime1">
              <a:rPr lang="de-DE" smtClean="0"/>
              <a:t>09.07.2024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3AA522-14E5-68F5-F481-E5BFFB5E687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/>
              <a:t>RUSTikales Rust for beginners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E9B4D81-7436-CE66-A8C3-8148866482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1595" y="672708"/>
            <a:ext cx="9248810" cy="551258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CA1FE06-42E5-8AD4-C39A-9549498DFD4D}"/>
              </a:ext>
            </a:extLst>
          </p:cNvPr>
          <p:cNvSpPr/>
          <p:nvPr/>
        </p:nvSpPr>
        <p:spPr>
          <a:xfrm>
            <a:off x="4988460" y="1285560"/>
            <a:ext cx="4083034" cy="269889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5A4DF7-3D06-7B61-14B0-4EB2F0B583CF}"/>
              </a:ext>
            </a:extLst>
          </p:cNvPr>
          <p:cNvSpPr txBox="1"/>
          <p:nvPr/>
        </p:nvSpPr>
        <p:spPr>
          <a:xfrm>
            <a:off x="6771495" y="1620838"/>
            <a:ext cx="461216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We can create a String instance using </a:t>
            </a:r>
            <a:r>
              <a:rPr lang="de-DE" dirty="0">
                <a:solidFill>
                  <a:srgbClr val="FFFF00"/>
                </a:solidFill>
              </a:rPr>
              <a:t>String::from(&amp;str)</a:t>
            </a:r>
            <a:br>
              <a:rPr lang="de-DE" dirty="0">
                <a:solidFill>
                  <a:srgbClr val="FFFF00"/>
                </a:solidFill>
              </a:rPr>
            </a:b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 Creates a </a:t>
            </a:r>
            <a:r>
              <a:rPr lang="de-DE" dirty="0">
                <a:solidFill>
                  <a:srgbClr val="00FF00"/>
                </a:solidFill>
                <a:sym typeface="Wingdings" panose="05000000000000000000" pitchFamily="2" charset="2"/>
              </a:rPr>
              <a:t>copy of the Slice on the Heap</a:t>
            </a:r>
            <a:b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</a:b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 Resizable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21072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EFD5C4-F941-E474-6FE9-B6F7A01020C0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6F1585A5-E4B1-4AB4-9305-B4688E4974B8}" type="datetime1">
              <a:rPr lang="de-DE" smtClean="0"/>
              <a:t>09.07.2024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3AA522-14E5-68F5-F481-E5BFFB5E687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/>
              <a:t>RUSTikales Rust for beginners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E9B4D81-7436-CE66-A8C3-8148866482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1595" y="672708"/>
            <a:ext cx="9248810" cy="551258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CA1FE06-42E5-8AD4-C39A-9549498DFD4D}"/>
              </a:ext>
            </a:extLst>
          </p:cNvPr>
          <p:cNvSpPr/>
          <p:nvPr/>
        </p:nvSpPr>
        <p:spPr>
          <a:xfrm>
            <a:off x="4577584" y="2224557"/>
            <a:ext cx="606701" cy="269889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5A4DF7-3D06-7B61-14B0-4EB2F0B583CF}"/>
              </a:ext>
            </a:extLst>
          </p:cNvPr>
          <p:cNvSpPr txBox="1"/>
          <p:nvPr/>
        </p:nvSpPr>
        <p:spPr>
          <a:xfrm>
            <a:off x="5998725" y="1916780"/>
            <a:ext cx="42322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Strings in Rust are </a:t>
            </a:r>
            <a:r>
              <a:rPr lang="de-DE" dirty="0">
                <a:solidFill>
                  <a:srgbClr val="00FF00"/>
                </a:solidFill>
              </a:rPr>
              <a:t>always valid UTF-8</a:t>
            </a:r>
            <a:br>
              <a:rPr lang="de-DE" dirty="0">
                <a:solidFill>
                  <a:srgbClr val="00FF00"/>
                </a:solidFill>
              </a:rPr>
            </a:b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 We can use </a:t>
            </a:r>
            <a:r>
              <a:rPr lang="de-DE" dirty="0">
                <a:solidFill>
                  <a:srgbClr val="FFFF00"/>
                </a:solidFill>
                <a:sym typeface="Wingdings" panose="05000000000000000000" pitchFamily="2" charset="2"/>
              </a:rPr>
              <a:t>emojis, arabic, cyrillic, ... characters</a:t>
            </a:r>
            <a:endParaRPr lang="de-DE" dirty="0">
              <a:solidFill>
                <a:srgbClr val="FFFF00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AE96FA0-BB55-21D4-5E3F-EDA40A00765C}"/>
              </a:ext>
            </a:extLst>
          </p:cNvPr>
          <p:cNvSpPr/>
          <p:nvPr/>
        </p:nvSpPr>
        <p:spPr>
          <a:xfrm>
            <a:off x="7972680" y="2840199"/>
            <a:ext cx="2416032" cy="269889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328E4B5-E446-D955-ABF9-C132821B75E6}"/>
              </a:ext>
            </a:extLst>
          </p:cNvPr>
          <p:cNvSpPr/>
          <p:nvPr/>
        </p:nvSpPr>
        <p:spPr>
          <a:xfrm>
            <a:off x="8390941" y="3126200"/>
            <a:ext cx="2154870" cy="269889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26CA8DD-9BFD-BBAC-821C-D99C0BD99A2B}"/>
              </a:ext>
            </a:extLst>
          </p:cNvPr>
          <p:cNvSpPr/>
          <p:nvPr/>
        </p:nvSpPr>
        <p:spPr>
          <a:xfrm>
            <a:off x="7686007" y="2522112"/>
            <a:ext cx="612072" cy="269889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163879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EFD5C4-F941-E474-6FE9-B6F7A01020C0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6F1585A5-E4B1-4AB4-9305-B4688E4974B8}" type="datetime1">
              <a:rPr lang="de-DE" smtClean="0"/>
              <a:t>09.07.2024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3AA522-14E5-68F5-F481-E5BFFB5E687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/>
              <a:t>RUSTikales Rust for beginners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E9B4D81-7436-CE66-A8C3-8148866482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1595" y="672708"/>
            <a:ext cx="9248810" cy="551258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665F2B6-83CA-C813-4DCD-3CC278EE91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2615" y="3382342"/>
            <a:ext cx="6126770" cy="280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49179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EFD5C4-F941-E474-6FE9-B6F7A01020C0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6F1585A5-E4B1-4AB4-9305-B4688E4974B8}" type="datetime1">
              <a:rPr lang="de-DE" smtClean="0"/>
              <a:t>09.07.2024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3AA522-14E5-68F5-F481-E5BFFB5E687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/>
              <a:t>RUSTikales Rust for beginners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E9B4D81-7436-CE66-A8C3-8148866482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1595" y="672708"/>
            <a:ext cx="9248810" cy="551258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665F2B6-83CA-C813-4DCD-3CC278EE91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2615" y="3382342"/>
            <a:ext cx="6126770" cy="280295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9D3F6A4-263D-D0E5-03D9-4B4CDCE08232}"/>
              </a:ext>
            </a:extLst>
          </p:cNvPr>
          <p:cNvSpPr/>
          <p:nvPr/>
        </p:nvSpPr>
        <p:spPr>
          <a:xfrm>
            <a:off x="4561471" y="1592130"/>
            <a:ext cx="1851414" cy="269889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3A929D6-43CF-D4E0-134D-980A045EFB62}"/>
              </a:ext>
            </a:extLst>
          </p:cNvPr>
          <p:cNvSpPr/>
          <p:nvPr/>
        </p:nvSpPr>
        <p:spPr>
          <a:xfrm>
            <a:off x="4290241" y="4024628"/>
            <a:ext cx="820867" cy="269889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20D44C-F8E4-9FE9-4C03-833E8B55D523}"/>
              </a:ext>
            </a:extLst>
          </p:cNvPr>
          <p:cNvSpPr txBox="1"/>
          <p:nvPr/>
        </p:nvSpPr>
        <p:spPr>
          <a:xfrm>
            <a:off x="5731382" y="4346421"/>
            <a:ext cx="30508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Slice of the </a:t>
            </a:r>
            <a:r>
              <a:rPr lang="de-DE" dirty="0">
                <a:solidFill>
                  <a:srgbClr val="00FF00"/>
                </a:solidFill>
              </a:rPr>
              <a:t>first 5 bytes</a:t>
            </a:r>
            <a:r>
              <a:rPr lang="de-DE" dirty="0">
                <a:solidFill>
                  <a:schemeClr val="bg1"/>
                </a:solidFill>
              </a:rPr>
              <a:t> of the String</a:t>
            </a:r>
          </a:p>
        </p:txBody>
      </p:sp>
    </p:spTree>
    <p:extLst>
      <p:ext uri="{BB962C8B-B14F-4D97-AF65-F5344CB8AC3E}">
        <p14:creationId xmlns:p14="http://schemas.microsoft.com/office/powerpoint/2010/main" val="37234501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0FAC3-D756-2DEA-9EE8-4F5F4B600A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de-DE" dirty="0"/>
              <a:t>Recap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EFD5C4-F941-E474-6FE9-B6F7A01020C0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6F1585A5-E4B1-4AB4-9305-B4688E4974B8}" type="datetime1">
              <a:rPr lang="de-DE" smtClean="0"/>
              <a:t>09.07.2024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3AA522-14E5-68F5-F481-E5BFFB5E687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/>
              <a:t>RUSTikales Rust for beginners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B63479C-B96C-3318-D031-FD1722B111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Symbol" panose="05050102010706020507" pitchFamily="18" charset="2"/>
              <a:buChar char="-"/>
            </a:pPr>
            <a:r>
              <a:rPr lang="de-DE" dirty="0"/>
              <a:t>Ownership-Model</a:t>
            </a:r>
          </a:p>
          <a:p>
            <a:pPr>
              <a:buFont typeface="Symbol" panose="05050102010706020507" pitchFamily="18" charset="2"/>
              <a:buChar char="-"/>
            </a:pPr>
            <a:r>
              <a:rPr lang="de-DE" dirty="0"/>
              <a:t>References</a:t>
            </a:r>
          </a:p>
          <a:p>
            <a:pPr>
              <a:buFont typeface="Symbol" panose="05050102010706020507" pitchFamily="18" charset="2"/>
              <a:buChar char="-"/>
            </a:pPr>
            <a:r>
              <a:rPr lang="de-DE" dirty="0"/>
              <a:t>Borrow Checker</a:t>
            </a:r>
          </a:p>
          <a:p>
            <a:pPr>
              <a:buFont typeface="Symbol" panose="05050102010706020507" pitchFamily="18" charset="2"/>
              <a:buChar char="-"/>
            </a:pPr>
            <a:r>
              <a:rPr lang="de-DE" dirty="0">
                <a:solidFill>
                  <a:srgbClr val="FFFF00"/>
                </a:solidFill>
              </a:rPr>
              <a:t>Structs</a:t>
            </a:r>
          </a:p>
          <a:p>
            <a:pPr lvl="1">
              <a:buFont typeface="Symbol" panose="05050102010706020507" pitchFamily="18" charset="2"/>
              <a:buChar char="-"/>
            </a:pPr>
            <a:r>
              <a:rPr lang="de-DE" dirty="0"/>
              <a:t>Declared using the keyword </a:t>
            </a:r>
            <a:r>
              <a:rPr lang="de-DE" dirty="0">
                <a:solidFill>
                  <a:srgbClr val="00FF00"/>
                </a:solidFill>
              </a:rPr>
              <a:t>struct</a:t>
            </a:r>
          </a:p>
          <a:p>
            <a:pPr lvl="1">
              <a:buFont typeface="Symbol" panose="05050102010706020507" pitchFamily="18" charset="2"/>
              <a:buChar char="-"/>
            </a:pPr>
            <a:r>
              <a:rPr lang="de-DE" dirty="0"/>
              <a:t>Made out of </a:t>
            </a:r>
            <a:r>
              <a:rPr lang="de-DE" dirty="0">
                <a:solidFill>
                  <a:srgbClr val="00FF00"/>
                </a:solidFill>
              </a:rPr>
              <a:t>fields</a:t>
            </a:r>
          </a:p>
          <a:p>
            <a:pPr lvl="1">
              <a:buFont typeface="Symbol" panose="05050102010706020507" pitchFamily="18" charset="2"/>
              <a:buChar char="-"/>
            </a:pPr>
            <a:r>
              <a:rPr lang="de-DE" dirty="0"/>
              <a:t>Are </a:t>
            </a:r>
            <a:r>
              <a:rPr lang="de-DE" dirty="0">
                <a:solidFill>
                  <a:srgbClr val="00FF00"/>
                </a:solidFill>
              </a:rPr>
              <a:t>type definitions</a:t>
            </a:r>
          </a:p>
        </p:txBody>
      </p:sp>
    </p:spTree>
    <p:extLst>
      <p:ext uri="{BB962C8B-B14F-4D97-AF65-F5344CB8AC3E}">
        <p14:creationId xmlns:p14="http://schemas.microsoft.com/office/powerpoint/2010/main" val="86428475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EFD5C4-F941-E474-6FE9-B6F7A01020C0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6F1585A5-E4B1-4AB4-9305-B4688E4974B8}" type="datetime1">
              <a:rPr lang="de-DE" smtClean="0"/>
              <a:t>09.07.2024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3AA522-14E5-68F5-F481-E5BFFB5E687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/>
              <a:t>RUSTikales Rust for beginners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607D7E1-67C2-CE91-C784-5EF9AA2DE4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6233" y="1453707"/>
            <a:ext cx="9839534" cy="105028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575B05A-B985-E78C-CF1E-36EC824F4C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6233" y="3182881"/>
            <a:ext cx="9839534" cy="49223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60D4E74-830E-A5E5-4A51-D2ED1232414C}"/>
              </a:ext>
            </a:extLst>
          </p:cNvPr>
          <p:cNvSpPr txBox="1"/>
          <p:nvPr/>
        </p:nvSpPr>
        <p:spPr>
          <a:xfrm>
            <a:off x="3668893" y="3959715"/>
            <a:ext cx="485421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rgbClr val="FFFF00"/>
                </a:solidFill>
              </a:rPr>
              <a:t>UTF-8 characters can be multiple bytes long</a:t>
            </a:r>
          </a:p>
          <a:p>
            <a:pPr algn="ctr"/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 Indices are </a:t>
            </a:r>
            <a:r>
              <a:rPr lang="de-DE" dirty="0">
                <a:solidFill>
                  <a:srgbClr val="00FF00"/>
                </a:solidFill>
                <a:sym typeface="Wingdings" panose="05000000000000000000" pitchFamily="2" charset="2"/>
              </a:rPr>
              <a:t>byte boundaries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, not glyph boundaries</a:t>
            </a:r>
            <a:b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</a:b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 Rust </a:t>
            </a:r>
            <a:r>
              <a:rPr lang="de-DE" dirty="0">
                <a:solidFill>
                  <a:srgbClr val="00FF00"/>
                </a:solidFill>
                <a:sym typeface="Wingdings" panose="05000000000000000000" pitchFamily="2" charset="2"/>
              </a:rPr>
              <a:t>guarantees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 valid UTF-8 Strings  Panic at runtime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1CDF71F8-D7D2-0093-4DAC-DF2DCCEE3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0000" y="525000"/>
            <a:ext cx="9385200" cy="1218800"/>
          </a:xfrm>
        </p:spPr>
        <p:txBody>
          <a:bodyPr/>
          <a:lstStyle/>
          <a:p>
            <a:r>
              <a:rPr lang="de-DE" dirty="0"/>
              <a:t>Intermission - Strings</a:t>
            </a:r>
          </a:p>
        </p:txBody>
      </p:sp>
    </p:spTree>
    <p:extLst>
      <p:ext uri="{BB962C8B-B14F-4D97-AF65-F5344CB8AC3E}">
        <p14:creationId xmlns:p14="http://schemas.microsoft.com/office/powerpoint/2010/main" val="317069273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1CDF71F8-D7D2-0093-4DAC-DF2DCCEE3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Intermission - </a:t>
            </a:r>
            <a:r>
              <a:rPr lang="de-DE" dirty="0">
                <a:solidFill>
                  <a:srgbClr val="FFFF00"/>
                </a:solidFill>
              </a:rPr>
              <a:t>format!()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EFD5C4-F941-E474-6FE9-B6F7A01020C0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6F1585A5-E4B1-4AB4-9305-B4688E4974B8}" type="datetime1">
              <a:rPr lang="de-DE" smtClean="0"/>
              <a:t>09.07.2024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3AA522-14E5-68F5-F481-E5BFFB5E687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/>
              <a:t>RUSTikales Rust for beginners</a:t>
            </a:r>
          </a:p>
        </p:txBody>
      </p:sp>
    </p:spTree>
    <p:extLst>
      <p:ext uri="{BB962C8B-B14F-4D97-AF65-F5344CB8AC3E}">
        <p14:creationId xmlns:p14="http://schemas.microsoft.com/office/powerpoint/2010/main" val="258322024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1CDF71F8-D7D2-0093-4DAC-DF2DCCEE3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Intermission - </a:t>
            </a:r>
            <a:r>
              <a:rPr lang="de-DE" dirty="0">
                <a:solidFill>
                  <a:srgbClr val="FFFF00"/>
                </a:solidFill>
              </a:rPr>
              <a:t>format!()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E38618C-022D-1CFA-1C47-49F7AEC668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Symbol" panose="05050102010706020507" pitchFamily="18" charset="2"/>
              <a:buChar char="-"/>
            </a:pPr>
            <a:r>
              <a:rPr lang="de-DE" dirty="0"/>
              <a:t>The </a:t>
            </a:r>
            <a:r>
              <a:rPr lang="de-DE" dirty="0">
                <a:solidFill>
                  <a:srgbClr val="FFFF00"/>
                </a:solidFill>
              </a:rPr>
              <a:t>format!() macro family </a:t>
            </a:r>
            <a:r>
              <a:rPr lang="de-DE" dirty="0"/>
              <a:t>is an important tool to </a:t>
            </a:r>
            <a:r>
              <a:rPr lang="de-DE" dirty="0">
                <a:solidFill>
                  <a:srgbClr val="00FF00"/>
                </a:solidFill>
              </a:rPr>
              <a:t>turn any value or variable into a String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EFD5C4-F941-E474-6FE9-B6F7A01020C0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6F1585A5-E4B1-4AB4-9305-B4688E4974B8}" type="datetime1">
              <a:rPr lang="de-DE" smtClean="0"/>
              <a:t>09.07.2024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3AA522-14E5-68F5-F481-E5BFFB5E687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/>
              <a:t>RUSTikales Rust for beginners</a:t>
            </a:r>
          </a:p>
        </p:txBody>
      </p:sp>
    </p:spTree>
    <p:extLst>
      <p:ext uri="{BB962C8B-B14F-4D97-AF65-F5344CB8AC3E}">
        <p14:creationId xmlns:p14="http://schemas.microsoft.com/office/powerpoint/2010/main" val="354591219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1CDF71F8-D7D2-0093-4DAC-DF2DCCEE3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Intermission - </a:t>
            </a:r>
            <a:r>
              <a:rPr lang="de-DE" dirty="0">
                <a:solidFill>
                  <a:srgbClr val="FFFF00"/>
                </a:solidFill>
              </a:rPr>
              <a:t>format!()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E38618C-022D-1CFA-1C47-49F7AEC668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Symbol" panose="05050102010706020507" pitchFamily="18" charset="2"/>
              <a:buChar char="-"/>
            </a:pPr>
            <a:r>
              <a:rPr lang="de-DE" dirty="0"/>
              <a:t>The </a:t>
            </a:r>
            <a:r>
              <a:rPr lang="de-DE" dirty="0">
                <a:solidFill>
                  <a:srgbClr val="FFFF00"/>
                </a:solidFill>
              </a:rPr>
              <a:t>format!() macro family </a:t>
            </a:r>
            <a:r>
              <a:rPr lang="de-DE" dirty="0"/>
              <a:t>is an important tool to </a:t>
            </a:r>
            <a:r>
              <a:rPr lang="de-DE" dirty="0">
                <a:solidFill>
                  <a:srgbClr val="00FF00"/>
                </a:solidFill>
              </a:rPr>
              <a:t>turn any value or variable into a String</a:t>
            </a:r>
          </a:p>
          <a:p>
            <a:pPr>
              <a:buFont typeface="Symbol" panose="05050102010706020507" pitchFamily="18" charset="2"/>
              <a:buChar char="-"/>
            </a:pPr>
            <a:r>
              <a:rPr lang="de-DE" dirty="0">
                <a:solidFill>
                  <a:schemeClr val="bg1"/>
                </a:solidFill>
              </a:rPr>
              <a:t>The first argument is always the </a:t>
            </a:r>
            <a:r>
              <a:rPr lang="de-DE" dirty="0">
                <a:solidFill>
                  <a:srgbClr val="00FF00"/>
                </a:solidFill>
              </a:rPr>
              <a:t>format string</a:t>
            </a:r>
          </a:p>
          <a:p>
            <a:pPr lvl="1">
              <a:buFont typeface="Symbol" panose="05050102010706020507" pitchFamily="18" charset="2"/>
              <a:buChar char="-"/>
            </a:pPr>
            <a:r>
              <a:rPr lang="de-DE" dirty="0">
                <a:solidFill>
                  <a:schemeClr val="bg1"/>
                </a:solidFill>
              </a:rPr>
              <a:t>String literal in which we can provide </a:t>
            </a:r>
            <a:r>
              <a:rPr lang="de-DE" dirty="0">
                <a:solidFill>
                  <a:srgbClr val="FFFF00"/>
                </a:solidFill>
              </a:rPr>
              <a:t>placeholders for the values we want to format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EFD5C4-F941-E474-6FE9-B6F7A01020C0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6F1585A5-E4B1-4AB4-9305-B4688E4974B8}" type="datetime1">
              <a:rPr lang="de-DE" smtClean="0"/>
              <a:t>09.07.2024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3AA522-14E5-68F5-F481-E5BFFB5E687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/>
              <a:t>RUSTikales Rust for beginners</a:t>
            </a:r>
          </a:p>
        </p:txBody>
      </p:sp>
    </p:spTree>
    <p:extLst>
      <p:ext uri="{BB962C8B-B14F-4D97-AF65-F5344CB8AC3E}">
        <p14:creationId xmlns:p14="http://schemas.microsoft.com/office/powerpoint/2010/main" val="423693873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1CDF71F8-D7D2-0093-4DAC-DF2DCCEE3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Intermission - </a:t>
            </a:r>
            <a:r>
              <a:rPr lang="de-DE" dirty="0">
                <a:solidFill>
                  <a:srgbClr val="FFFF00"/>
                </a:solidFill>
              </a:rPr>
              <a:t>format!()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E38618C-022D-1CFA-1C47-49F7AEC668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Symbol" panose="05050102010706020507" pitchFamily="18" charset="2"/>
              <a:buChar char="-"/>
            </a:pPr>
            <a:r>
              <a:rPr lang="de-DE" dirty="0"/>
              <a:t>The </a:t>
            </a:r>
            <a:r>
              <a:rPr lang="de-DE" dirty="0">
                <a:solidFill>
                  <a:srgbClr val="FFFF00"/>
                </a:solidFill>
              </a:rPr>
              <a:t>format!() macro family </a:t>
            </a:r>
            <a:r>
              <a:rPr lang="de-DE" dirty="0"/>
              <a:t>is an important tool to </a:t>
            </a:r>
            <a:r>
              <a:rPr lang="de-DE" dirty="0">
                <a:solidFill>
                  <a:srgbClr val="00FF00"/>
                </a:solidFill>
              </a:rPr>
              <a:t>turn any value or variable into a String</a:t>
            </a:r>
          </a:p>
          <a:p>
            <a:pPr>
              <a:buFont typeface="Symbol" panose="05050102010706020507" pitchFamily="18" charset="2"/>
              <a:buChar char="-"/>
            </a:pPr>
            <a:r>
              <a:rPr lang="de-DE" dirty="0">
                <a:solidFill>
                  <a:schemeClr val="bg1"/>
                </a:solidFill>
              </a:rPr>
              <a:t>The first argument is always the </a:t>
            </a:r>
            <a:r>
              <a:rPr lang="de-DE" dirty="0">
                <a:solidFill>
                  <a:srgbClr val="00FF00"/>
                </a:solidFill>
              </a:rPr>
              <a:t>format string</a:t>
            </a:r>
          </a:p>
          <a:p>
            <a:pPr lvl="1">
              <a:buFont typeface="Symbol" panose="05050102010706020507" pitchFamily="18" charset="2"/>
              <a:buChar char="-"/>
            </a:pPr>
            <a:r>
              <a:rPr lang="de-DE" dirty="0">
                <a:solidFill>
                  <a:schemeClr val="bg1"/>
                </a:solidFill>
              </a:rPr>
              <a:t>String literal in which we can provide </a:t>
            </a:r>
            <a:r>
              <a:rPr lang="de-DE" dirty="0">
                <a:solidFill>
                  <a:srgbClr val="FFFF00"/>
                </a:solidFill>
              </a:rPr>
              <a:t>placeholders for the values we want to format</a:t>
            </a:r>
          </a:p>
          <a:p>
            <a:pPr>
              <a:buFont typeface="Symbol" panose="05050102010706020507" pitchFamily="18" charset="2"/>
              <a:buChar char="-"/>
            </a:pPr>
            <a:r>
              <a:rPr lang="de-DE" dirty="0">
                <a:solidFill>
                  <a:srgbClr val="FFFF00"/>
                </a:solidFill>
              </a:rPr>
              <a:t>For every placeholder </a:t>
            </a:r>
            <a:r>
              <a:rPr lang="de-DE" dirty="0">
                <a:solidFill>
                  <a:schemeClr val="bg1"/>
                </a:solidFill>
              </a:rPr>
              <a:t>you specify, you need to provide </a:t>
            </a:r>
            <a:r>
              <a:rPr lang="de-DE" dirty="0">
                <a:solidFill>
                  <a:srgbClr val="FFFF00"/>
                </a:solidFill>
              </a:rPr>
              <a:t>an additional argument</a:t>
            </a:r>
          </a:p>
          <a:p>
            <a:pPr lvl="1">
              <a:buFont typeface="Symbol" panose="05050102010706020507" pitchFamily="18" charset="2"/>
              <a:buChar char="-"/>
            </a:pPr>
            <a:r>
              <a:rPr lang="de-DE" dirty="0">
                <a:solidFill>
                  <a:schemeClr val="bg1"/>
                </a:solidFill>
              </a:rPr>
              <a:t>In contrast to functions, </a:t>
            </a:r>
            <a:r>
              <a:rPr lang="de-DE" dirty="0">
                <a:solidFill>
                  <a:srgbClr val="00FF00"/>
                </a:solidFill>
              </a:rPr>
              <a:t>macros do allow variable amount of arguments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EFD5C4-F941-E474-6FE9-B6F7A01020C0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6F1585A5-E4B1-4AB4-9305-B4688E4974B8}" type="datetime1">
              <a:rPr lang="de-DE" smtClean="0"/>
              <a:t>09.07.2024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3AA522-14E5-68F5-F481-E5BFFB5E687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/>
              <a:t>RUSTikales Rust for beginners</a:t>
            </a:r>
          </a:p>
        </p:txBody>
      </p:sp>
    </p:spTree>
    <p:extLst>
      <p:ext uri="{BB962C8B-B14F-4D97-AF65-F5344CB8AC3E}">
        <p14:creationId xmlns:p14="http://schemas.microsoft.com/office/powerpoint/2010/main" val="341416831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EFD5C4-F941-E474-6FE9-B6F7A01020C0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6F1585A5-E4B1-4AB4-9305-B4688E4974B8}" type="datetime1">
              <a:rPr lang="de-DE" smtClean="0"/>
              <a:t>09.07.2024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3AA522-14E5-68F5-F481-E5BFFB5E687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/>
              <a:t>RUSTikales Rust for beginners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80FD338-51DF-7FC4-90BE-E2D338BE1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483" y="514547"/>
            <a:ext cx="10911034" cy="5828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09485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EFD5C4-F941-E474-6FE9-B6F7A01020C0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6F1585A5-E4B1-4AB4-9305-B4688E4974B8}" type="datetime1">
              <a:rPr lang="de-DE" smtClean="0"/>
              <a:t>09.07.2024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3AA522-14E5-68F5-F481-E5BFFB5E687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/>
              <a:t>RUSTikales Rust for beginners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80FD338-51DF-7FC4-90BE-E2D338BE1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483" y="514547"/>
            <a:ext cx="10911034" cy="582890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620BF6F-4C43-8816-223D-1331B0C82688}"/>
              </a:ext>
            </a:extLst>
          </p:cNvPr>
          <p:cNvSpPr/>
          <p:nvPr/>
        </p:nvSpPr>
        <p:spPr>
          <a:xfrm>
            <a:off x="3863038" y="4684790"/>
            <a:ext cx="2767369" cy="261834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4C4DC5-1496-ACCE-B549-E48F27F4C1E9}"/>
              </a:ext>
            </a:extLst>
          </p:cNvPr>
          <p:cNvSpPr txBox="1"/>
          <p:nvPr/>
        </p:nvSpPr>
        <p:spPr>
          <a:xfrm>
            <a:off x="5811119" y="4161124"/>
            <a:ext cx="17956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Call to format macro</a:t>
            </a:r>
          </a:p>
        </p:txBody>
      </p:sp>
    </p:spTree>
    <p:extLst>
      <p:ext uri="{BB962C8B-B14F-4D97-AF65-F5344CB8AC3E}">
        <p14:creationId xmlns:p14="http://schemas.microsoft.com/office/powerpoint/2010/main" val="29974121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EFD5C4-F941-E474-6FE9-B6F7A01020C0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6F1585A5-E4B1-4AB4-9305-B4688E4974B8}" type="datetime1">
              <a:rPr lang="de-DE" smtClean="0"/>
              <a:t>09.07.2024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3AA522-14E5-68F5-F481-E5BFFB5E687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/>
              <a:t>RUSTikales Rust for beginners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80FD338-51DF-7FC4-90BE-E2D338BE1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483" y="514547"/>
            <a:ext cx="10911034" cy="582890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620BF6F-4C43-8816-223D-1331B0C82688}"/>
              </a:ext>
            </a:extLst>
          </p:cNvPr>
          <p:cNvSpPr/>
          <p:nvPr/>
        </p:nvSpPr>
        <p:spPr>
          <a:xfrm>
            <a:off x="4926481" y="4684790"/>
            <a:ext cx="535750" cy="261834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4C4DC5-1496-ACCE-B549-E48F27F4C1E9}"/>
              </a:ext>
            </a:extLst>
          </p:cNvPr>
          <p:cNvSpPr txBox="1"/>
          <p:nvPr/>
        </p:nvSpPr>
        <p:spPr>
          <a:xfrm>
            <a:off x="4560208" y="4377013"/>
            <a:ext cx="12682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Format String</a:t>
            </a:r>
          </a:p>
        </p:txBody>
      </p:sp>
    </p:spTree>
    <p:extLst>
      <p:ext uri="{BB962C8B-B14F-4D97-AF65-F5344CB8AC3E}">
        <p14:creationId xmlns:p14="http://schemas.microsoft.com/office/powerpoint/2010/main" val="193635068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EFD5C4-F941-E474-6FE9-B6F7A01020C0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6F1585A5-E4B1-4AB4-9305-B4688E4974B8}" type="datetime1">
              <a:rPr lang="de-DE" smtClean="0"/>
              <a:t>09.07.2024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3AA522-14E5-68F5-F481-E5BFFB5E687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/>
              <a:t>RUSTikales Rust for beginners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80FD338-51DF-7FC4-90BE-E2D338BE1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483" y="514547"/>
            <a:ext cx="10911034" cy="582890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620BF6F-4C43-8816-223D-1331B0C82688}"/>
              </a:ext>
            </a:extLst>
          </p:cNvPr>
          <p:cNvSpPr/>
          <p:nvPr/>
        </p:nvSpPr>
        <p:spPr>
          <a:xfrm>
            <a:off x="5059411" y="4684790"/>
            <a:ext cx="257805" cy="261834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4C4DC5-1496-ACCE-B549-E48F27F4C1E9}"/>
              </a:ext>
            </a:extLst>
          </p:cNvPr>
          <p:cNvSpPr txBox="1"/>
          <p:nvPr/>
        </p:nvSpPr>
        <p:spPr>
          <a:xfrm>
            <a:off x="4623093" y="4946624"/>
            <a:ext cx="11304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Placeholder</a:t>
            </a:r>
          </a:p>
        </p:txBody>
      </p:sp>
    </p:spTree>
    <p:extLst>
      <p:ext uri="{BB962C8B-B14F-4D97-AF65-F5344CB8AC3E}">
        <p14:creationId xmlns:p14="http://schemas.microsoft.com/office/powerpoint/2010/main" val="336952252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EFD5C4-F941-E474-6FE9-B6F7A01020C0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6F1585A5-E4B1-4AB4-9305-B4688E4974B8}" type="datetime1">
              <a:rPr lang="de-DE" smtClean="0"/>
              <a:t>09.07.2024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3AA522-14E5-68F5-F481-E5BFFB5E687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/>
              <a:t>RUSTikales Rust for beginners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80FD338-51DF-7FC4-90BE-E2D338BE1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483" y="514547"/>
            <a:ext cx="10911034" cy="582890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620BF6F-4C43-8816-223D-1331B0C82688}"/>
              </a:ext>
            </a:extLst>
          </p:cNvPr>
          <p:cNvSpPr/>
          <p:nvPr/>
        </p:nvSpPr>
        <p:spPr>
          <a:xfrm>
            <a:off x="5454174" y="4684790"/>
            <a:ext cx="1035246" cy="261834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4C4DC5-1496-ACCE-B549-E48F27F4C1E9}"/>
              </a:ext>
            </a:extLst>
          </p:cNvPr>
          <p:cNvSpPr txBox="1"/>
          <p:nvPr/>
        </p:nvSpPr>
        <p:spPr>
          <a:xfrm>
            <a:off x="4414319" y="4946624"/>
            <a:ext cx="31149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One placeholder</a:t>
            </a:r>
          </a:p>
          <a:p>
            <a:pPr algn="ctr"/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 We need to provide one argument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05915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0FAC3-D756-2DEA-9EE8-4F5F4B600A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de-DE" dirty="0"/>
              <a:t>Recap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EFD5C4-F941-E474-6FE9-B6F7A01020C0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6F1585A5-E4B1-4AB4-9305-B4688E4974B8}" type="datetime1">
              <a:rPr lang="de-DE" smtClean="0"/>
              <a:t>09.07.2024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3AA522-14E5-68F5-F481-E5BFFB5E687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/>
              <a:t>RUSTikales Rust for beginners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B63479C-B96C-3318-D031-FD1722B111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Symbol" panose="05050102010706020507" pitchFamily="18" charset="2"/>
              <a:buChar char="-"/>
            </a:pPr>
            <a:r>
              <a:rPr lang="de-DE" dirty="0"/>
              <a:t>Ownership-Model</a:t>
            </a:r>
          </a:p>
          <a:p>
            <a:pPr>
              <a:buFont typeface="Symbol" panose="05050102010706020507" pitchFamily="18" charset="2"/>
              <a:buChar char="-"/>
            </a:pPr>
            <a:r>
              <a:rPr lang="de-DE" dirty="0"/>
              <a:t>References</a:t>
            </a:r>
          </a:p>
          <a:p>
            <a:pPr>
              <a:buFont typeface="Symbol" panose="05050102010706020507" pitchFamily="18" charset="2"/>
              <a:buChar char="-"/>
            </a:pPr>
            <a:r>
              <a:rPr lang="de-DE" dirty="0"/>
              <a:t>Borrow Checker</a:t>
            </a:r>
          </a:p>
          <a:p>
            <a:pPr>
              <a:buFont typeface="Symbol" panose="05050102010706020507" pitchFamily="18" charset="2"/>
              <a:buChar char="-"/>
            </a:pPr>
            <a:r>
              <a:rPr lang="de-DE" dirty="0">
                <a:solidFill>
                  <a:srgbClr val="FFFF00"/>
                </a:solidFill>
              </a:rPr>
              <a:t>Structs</a:t>
            </a:r>
          </a:p>
          <a:p>
            <a:pPr>
              <a:buFont typeface="Symbol" panose="05050102010706020507" pitchFamily="18" charset="2"/>
              <a:buChar char="-"/>
            </a:pPr>
            <a:r>
              <a:rPr lang="de-DE" dirty="0">
                <a:solidFill>
                  <a:srgbClr val="FFFF00"/>
                </a:solidFill>
              </a:rPr>
              <a:t>Associated functions</a:t>
            </a:r>
          </a:p>
          <a:p>
            <a:pPr lvl="1">
              <a:buFont typeface="Symbol" panose="05050102010706020507" pitchFamily="18" charset="2"/>
              <a:buChar char="-"/>
            </a:pPr>
            <a:r>
              <a:rPr lang="de-DE" dirty="0">
                <a:solidFill>
                  <a:schemeClr val="bg1"/>
                </a:solidFill>
              </a:rPr>
              <a:t>Declared using the keyword </a:t>
            </a:r>
            <a:r>
              <a:rPr lang="de-DE" dirty="0">
                <a:solidFill>
                  <a:srgbClr val="00FF00"/>
                </a:solidFill>
              </a:rPr>
              <a:t>impl</a:t>
            </a:r>
            <a:r>
              <a:rPr lang="de-DE" dirty="0">
                <a:solidFill>
                  <a:schemeClr val="bg1"/>
                </a:solidFill>
              </a:rPr>
              <a:t> for a given type</a:t>
            </a:r>
          </a:p>
          <a:p>
            <a:pPr lvl="1">
              <a:buFont typeface="Symbol" panose="05050102010706020507" pitchFamily="18" charset="2"/>
              <a:buChar char="-"/>
            </a:pPr>
            <a:r>
              <a:rPr lang="de-DE" dirty="0">
                <a:solidFill>
                  <a:srgbClr val="00FF00"/>
                </a:solidFill>
              </a:rPr>
              <a:t>Functions are linked to a type</a:t>
            </a:r>
          </a:p>
          <a:p>
            <a:pPr lvl="1">
              <a:buFont typeface="Symbol" panose="05050102010706020507" pitchFamily="18" charset="2"/>
              <a:buChar char="-"/>
            </a:pPr>
            <a:r>
              <a:rPr lang="de-DE" dirty="0">
                <a:solidFill>
                  <a:schemeClr val="bg1"/>
                </a:solidFill>
              </a:rPr>
              <a:t>Called via </a:t>
            </a:r>
            <a:r>
              <a:rPr lang="de-DE" dirty="0">
                <a:solidFill>
                  <a:srgbClr val="00FF00"/>
                </a:solidFill>
              </a:rPr>
              <a:t>struct::fn_name()</a:t>
            </a:r>
          </a:p>
        </p:txBody>
      </p:sp>
    </p:spTree>
    <p:extLst>
      <p:ext uri="{BB962C8B-B14F-4D97-AF65-F5344CB8AC3E}">
        <p14:creationId xmlns:p14="http://schemas.microsoft.com/office/powerpoint/2010/main" val="365202407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EFD5C4-F941-E474-6FE9-B6F7A01020C0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6F1585A5-E4B1-4AB4-9305-B4688E4974B8}" type="datetime1">
              <a:rPr lang="de-DE" smtClean="0"/>
              <a:t>09.07.2024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3AA522-14E5-68F5-F481-E5BFFB5E687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/>
              <a:t>RUSTikales Rust for beginners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80FD338-51DF-7FC4-90BE-E2D338BE1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483" y="514547"/>
            <a:ext cx="10911034" cy="582890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620BF6F-4C43-8816-223D-1331B0C82688}"/>
              </a:ext>
            </a:extLst>
          </p:cNvPr>
          <p:cNvSpPr/>
          <p:nvPr/>
        </p:nvSpPr>
        <p:spPr>
          <a:xfrm>
            <a:off x="1148035" y="4684790"/>
            <a:ext cx="5595161" cy="261834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4C4DC5-1496-ACCE-B549-E48F27F4C1E9}"/>
              </a:ext>
            </a:extLst>
          </p:cNvPr>
          <p:cNvSpPr txBox="1"/>
          <p:nvPr/>
        </p:nvSpPr>
        <p:spPr>
          <a:xfrm>
            <a:off x="6743196" y="4661818"/>
            <a:ext cx="39934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rgbClr val="FFFF00"/>
                </a:solidFill>
              </a:rPr>
              <a:t>format!() </a:t>
            </a:r>
            <a:r>
              <a:rPr lang="de-DE" dirty="0">
                <a:solidFill>
                  <a:schemeClr val="bg1"/>
                </a:solidFill>
              </a:rPr>
              <a:t>returns a String which we can then use</a:t>
            </a:r>
          </a:p>
        </p:txBody>
      </p:sp>
    </p:spTree>
    <p:extLst>
      <p:ext uri="{BB962C8B-B14F-4D97-AF65-F5344CB8AC3E}">
        <p14:creationId xmlns:p14="http://schemas.microsoft.com/office/powerpoint/2010/main" val="318205585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EFD5C4-F941-E474-6FE9-B6F7A01020C0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6F1585A5-E4B1-4AB4-9305-B4688E4974B8}" type="datetime1">
              <a:rPr lang="de-DE" smtClean="0"/>
              <a:t>09.07.2024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3AA522-14E5-68F5-F481-E5BFFB5E687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/>
              <a:t>RUSTikales Rust for beginners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80FD338-51DF-7FC4-90BE-E2D338BE1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483" y="514547"/>
            <a:ext cx="10911034" cy="582890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620BF6F-4C43-8816-223D-1331B0C82688}"/>
              </a:ext>
            </a:extLst>
          </p:cNvPr>
          <p:cNvSpPr/>
          <p:nvPr/>
        </p:nvSpPr>
        <p:spPr>
          <a:xfrm>
            <a:off x="1148036" y="4965567"/>
            <a:ext cx="3649544" cy="1121034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4C4DC5-1496-ACCE-B549-E48F27F4C1E9}"/>
              </a:ext>
            </a:extLst>
          </p:cNvPr>
          <p:cNvSpPr txBox="1"/>
          <p:nvPr/>
        </p:nvSpPr>
        <p:spPr>
          <a:xfrm>
            <a:off x="5001586" y="5266047"/>
            <a:ext cx="36495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FFFF00"/>
                </a:solidFill>
              </a:rPr>
              <a:t>println!() </a:t>
            </a:r>
            <a:r>
              <a:rPr lang="de-DE" dirty="0">
                <a:solidFill>
                  <a:schemeClr val="bg1"/>
                </a:solidFill>
              </a:rPr>
              <a:t>is identical to </a:t>
            </a:r>
            <a:r>
              <a:rPr lang="de-DE" dirty="0">
                <a:solidFill>
                  <a:srgbClr val="FFFF00"/>
                </a:solidFill>
              </a:rPr>
              <a:t>format!()</a:t>
            </a:r>
            <a:r>
              <a:rPr lang="de-DE" dirty="0">
                <a:solidFill>
                  <a:schemeClr val="bg1"/>
                </a:solidFill>
              </a:rPr>
              <a:t>, except that it prints the String instead of returning it</a:t>
            </a:r>
          </a:p>
        </p:txBody>
      </p:sp>
    </p:spTree>
    <p:extLst>
      <p:ext uri="{BB962C8B-B14F-4D97-AF65-F5344CB8AC3E}">
        <p14:creationId xmlns:p14="http://schemas.microsoft.com/office/powerpoint/2010/main" val="161714906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EFD5C4-F941-E474-6FE9-B6F7A01020C0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6F1585A5-E4B1-4AB4-9305-B4688E4974B8}" type="datetime1">
              <a:rPr lang="de-DE" smtClean="0"/>
              <a:t>09.07.2024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3AA522-14E5-68F5-F481-E5BFFB5E687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/>
              <a:t>RUSTikales Rust for beginners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80FD338-51DF-7FC4-90BE-E2D338BE1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483" y="514547"/>
            <a:ext cx="10911034" cy="582890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620BF6F-4C43-8816-223D-1331B0C82688}"/>
              </a:ext>
            </a:extLst>
          </p:cNvPr>
          <p:cNvSpPr/>
          <p:nvPr/>
        </p:nvSpPr>
        <p:spPr>
          <a:xfrm>
            <a:off x="1667673" y="1892055"/>
            <a:ext cx="9883844" cy="267057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4C4DC5-1496-ACCE-B549-E48F27F4C1E9}"/>
              </a:ext>
            </a:extLst>
          </p:cNvPr>
          <p:cNvSpPr txBox="1"/>
          <p:nvPr/>
        </p:nvSpPr>
        <p:spPr>
          <a:xfrm>
            <a:off x="3658227" y="2269071"/>
            <a:ext cx="59027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FFFF00"/>
                </a:solidFill>
              </a:rPr>
              <a:t>write!() </a:t>
            </a:r>
            <a:r>
              <a:rPr lang="de-DE" dirty="0">
                <a:solidFill>
                  <a:schemeClr val="bg1"/>
                </a:solidFill>
              </a:rPr>
              <a:t>is also part of the family, except that it needs a target to write to</a:t>
            </a:r>
          </a:p>
        </p:txBody>
      </p:sp>
    </p:spTree>
    <p:extLst>
      <p:ext uri="{BB962C8B-B14F-4D97-AF65-F5344CB8AC3E}">
        <p14:creationId xmlns:p14="http://schemas.microsoft.com/office/powerpoint/2010/main" val="208997726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EFD5C4-F941-E474-6FE9-B6F7A01020C0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6F1585A5-E4B1-4AB4-9305-B4688E4974B8}" type="datetime1">
              <a:rPr lang="de-DE" smtClean="0"/>
              <a:t>09.07.2024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3AA522-14E5-68F5-F481-E5BFFB5E687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/>
              <a:t>RUSTikales Rust for beginners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80FD338-51DF-7FC4-90BE-E2D338BE1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483" y="514547"/>
            <a:ext cx="10911034" cy="582890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620BF6F-4C43-8816-223D-1331B0C82688}"/>
              </a:ext>
            </a:extLst>
          </p:cNvPr>
          <p:cNvSpPr/>
          <p:nvPr/>
        </p:nvSpPr>
        <p:spPr>
          <a:xfrm>
            <a:off x="2984892" y="1892055"/>
            <a:ext cx="4016110" cy="267057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4C4DC5-1496-ACCE-B549-E48F27F4C1E9}"/>
              </a:ext>
            </a:extLst>
          </p:cNvPr>
          <p:cNvSpPr txBox="1"/>
          <p:nvPr/>
        </p:nvSpPr>
        <p:spPr>
          <a:xfrm>
            <a:off x="4203734" y="2159112"/>
            <a:ext cx="15784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Format String</a:t>
            </a:r>
          </a:p>
        </p:txBody>
      </p:sp>
    </p:spTree>
    <p:extLst>
      <p:ext uri="{BB962C8B-B14F-4D97-AF65-F5344CB8AC3E}">
        <p14:creationId xmlns:p14="http://schemas.microsoft.com/office/powerpoint/2010/main" val="225243680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EFD5C4-F941-E474-6FE9-B6F7A01020C0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6F1585A5-E4B1-4AB4-9305-B4688E4974B8}" type="datetime1">
              <a:rPr lang="de-DE" smtClean="0"/>
              <a:t>09.07.2024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3AA522-14E5-68F5-F481-E5BFFB5E687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/>
              <a:t>RUSTikales Rust for beginners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80FD338-51DF-7FC4-90BE-E2D338BE1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483" y="514547"/>
            <a:ext cx="10911034" cy="582890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620BF6F-4C43-8816-223D-1331B0C82688}"/>
              </a:ext>
            </a:extLst>
          </p:cNvPr>
          <p:cNvSpPr/>
          <p:nvPr/>
        </p:nvSpPr>
        <p:spPr>
          <a:xfrm>
            <a:off x="3891234" y="1892055"/>
            <a:ext cx="281975" cy="267057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4C4DC5-1496-ACCE-B549-E48F27F4C1E9}"/>
              </a:ext>
            </a:extLst>
          </p:cNvPr>
          <p:cNvSpPr txBox="1"/>
          <p:nvPr/>
        </p:nvSpPr>
        <p:spPr>
          <a:xfrm>
            <a:off x="4516769" y="2243704"/>
            <a:ext cx="44595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Three placeholders</a:t>
            </a:r>
          </a:p>
          <a:p>
            <a:pPr algn="ctr"/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 We need to provide three arguments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8B077EA-405D-2A0F-F647-6CBAFD49ECF3}"/>
              </a:ext>
            </a:extLst>
          </p:cNvPr>
          <p:cNvSpPr/>
          <p:nvPr/>
        </p:nvSpPr>
        <p:spPr>
          <a:xfrm>
            <a:off x="5046654" y="1892055"/>
            <a:ext cx="281975" cy="267057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5B22AC7-0DFC-FFEE-973C-F392091FAB84}"/>
              </a:ext>
            </a:extLst>
          </p:cNvPr>
          <p:cNvSpPr/>
          <p:nvPr/>
        </p:nvSpPr>
        <p:spPr>
          <a:xfrm>
            <a:off x="6605565" y="1892055"/>
            <a:ext cx="281975" cy="267057"/>
          </a:xfrm>
          <a:prstGeom prst="rect">
            <a:avLst/>
          </a:prstGeom>
          <a:noFill/>
          <a:ln>
            <a:solidFill>
              <a:srgbClr val="BF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3CC8CCC-2579-B88D-4244-76DD0ED377B4}"/>
              </a:ext>
            </a:extLst>
          </p:cNvPr>
          <p:cNvSpPr/>
          <p:nvPr/>
        </p:nvSpPr>
        <p:spPr>
          <a:xfrm>
            <a:off x="7246047" y="1892054"/>
            <a:ext cx="1217187" cy="267057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2A521E-9FC9-1D54-6DB4-790A277214A1}"/>
              </a:ext>
            </a:extLst>
          </p:cNvPr>
          <p:cNvSpPr/>
          <p:nvPr/>
        </p:nvSpPr>
        <p:spPr>
          <a:xfrm flipH="1">
            <a:off x="8670016" y="1894456"/>
            <a:ext cx="1083582" cy="267057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CF3EAB8-86A5-6506-88B0-B666F0A76DC2}"/>
              </a:ext>
            </a:extLst>
          </p:cNvPr>
          <p:cNvSpPr/>
          <p:nvPr/>
        </p:nvSpPr>
        <p:spPr>
          <a:xfrm>
            <a:off x="9960378" y="1892053"/>
            <a:ext cx="1467606" cy="267057"/>
          </a:xfrm>
          <a:prstGeom prst="rect">
            <a:avLst/>
          </a:prstGeom>
          <a:noFill/>
          <a:ln>
            <a:solidFill>
              <a:srgbClr val="BF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2337323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380FD338-51DF-7FC4-90BE-E2D338BE1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483" y="514547"/>
            <a:ext cx="10911034" cy="582890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55B7CC9-BF06-69DA-D8D3-350D27C979FC}"/>
              </a:ext>
            </a:extLst>
          </p:cNvPr>
          <p:cNvSpPr/>
          <p:nvPr/>
        </p:nvSpPr>
        <p:spPr>
          <a:xfrm>
            <a:off x="2453170" y="4965979"/>
            <a:ext cx="269889" cy="267057"/>
          </a:xfrm>
          <a:prstGeom prst="rect">
            <a:avLst/>
          </a:prstGeom>
          <a:noFill/>
          <a:ln>
            <a:solidFill>
              <a:srgbClr val="BF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EFD5C4-F941-E474-6FE9-B6F7A01020C0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6F1585A5-E4B1-4AB4-9305-B4688E4974B8}" type="datetime1">
              <a:rPr lang="de-DE" smtClean="0"/>
              <a:t>09.07.2024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3AA522-14E5-68F5-F481-E5BFFB5E687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/>
              <a:t>RUSTikales Rust for beginners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620BF6F-4C43-8816-223D-1331B0C82688}"/>
              </a:ext>
            </a:extLst>
          </p:cNvPr>
          <p:cNvSpPr/>
          <p:nvPr/>
        </p:nvSpPr>
        <p:spPr>
          <a:xfrm>
            <a:off x="2453170" y="5247541"/>
            <a:ext cx="539778" cy="267057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FD444C9-00F7-295C-8059-564C408E8A64}"/>
              </a:ext>
            </a:extLst>
          </p:cNvPr>
          <p:cNvSpPr/>
          <p:nvPr/>
        </p:nvSpPr>
        <p:spPr>
          <a:xfrm>
            <a:off x="2453170" y="5513927"/>
            <a:ext cx="672708" cy="267057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B46A109-77B5-EB4A-FF04-9FE72EE94758}"/>
              </a:ext>
            </a:extLst>
          </p:cNvPr>
          <p:cNvSpPr txBox="1"/>
          <p:nvPr/>
        </p:nvSpPr>
        <p:spPr>
          <a:xfrm>
            <a:off x="5191651" y="4971355"/>
            <a:ext cx="3488455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We can list different kinds of placeholders</a:t>
            </a:r>
          </a:p>
          <a:p>
            <a:pPr algn="ctr"/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 </a:t>
            </a:r>
            <a:r>
              <a:rPr lang="de-DE" dirty="0">
                <a:solidFill>
                  <a:srgbClr val="BF00FF"/>
                </a:solidFill>
                <a:sym typeface="Wingdings" panose="05000000000000000000" pitchFamily="2" charset="2"/>
              </a:rPr>
              <a:t>{} requires std::fmt::Display</a:t>
            </a:r>
            <a:b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</a:b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 </a:t>
            </a:r>
            <a:r>
              <a:rPr lang="de-DE" dirty="0">
                <a:solidFill>
                  <a:srgbClr val="00FF00"/>
                </a:solidFill>
                <a:sym typeface="Wingdings" panose="05000000000000000000" pitchFamily="2" charset="2"/>
              </a:rPr>
              <a:t>{:?} requires std::fmt::Debug</a:t>
            </a:r>
            <a:b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</a:b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 </a:t>
            </a:r>
            <a:r>
              <a:rPr lang="de-DE" dirty="0">
                <a:solidFill>
                  <a:srgbClr val="FFFF00"/>
                </a:solidFill>
                <a:sym typeface="Wingdings" panose="05000000000000000000" pitchFamily="2" charset="2"/>
              </a:rPr>
              <a:t>{:#?} is Debug, but nicely printed</a:t>
            </a:r>
            <a:br>
              <a:rPr lang="de-DE" dirty="0">
                <a:solidFill>
                  <a:srgbClr val="FFFF00"/>
                </a:solidFill>
                <a:sym typeface="Wingdings" panose="05000000000000000000" pitchFamily="2" charset="2"/>
              </a:rPr>
            </a:b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... and many more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518148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380FD338-51DF-7FC4-90BE-E2D338BE1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483" y="514547"/>
            <a:ext cx="10911034" cy="5828906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EFD5C4-F941-E474-6FE9-B6F7A01020C0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6F1585A5-E4B1-4AB4-9305-B4688E4974B8}" type="datetime1">
              <a:rPr lang="de-DE" smtClean="0"/>
              <a:t>09.07.2024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3AA522-14E5-68F5-F481-E5BFFB5E687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/>
              <a:t>RUSTikales Rust for beginners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FD444C9-00F7-295C-8059-564C408E8A64}"/>
              </a:ext>
            </a:extLst>
          </p:cNvPr>
          <p:cNvSpPr/>
          <p:nvPr/>
        </p:nvSpPr>
        <p:spPr>
          <a:xfrm>
            <a:off x="2320241" y="5808107"/>
            <a:ext cx="2227590" cy="267057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B46A109-77B5-EB4A-FF04-9FE72EE94758}"/>
              </a:ext>
            </a:extLst>
          </p:cNvPr>
          <p:cNvSpPr txBox="1"/>
          <p:nvPr/>
        </p:nvSpPr>
        <p:spPr>
          <a:xfrm>
            <a:off x="4731007" y="5787746"/>
            <a:ext cx="35557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Format Strings do allow named arguments</a:t>
            </a:r>
          </a:p>
        </p:txBody>
      </p:sp>
    </p:spTree>
    <p:extLst>
      <p:ext uri="{BB962C8B-B14F-4D97-AF65-F5344CB8AC3E}">
        <p14:creationId xmlns:p14="http://schemas.microsoft.com/office/powerpoint/2010/main" val="291282997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380FD338-51DF-7FC4-90BE-E2D338BE1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483" y="514547"/>
            <a:ext cx="10911034" cy="5828906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EFD5C4-F941-E474-6FE9-B6F7A01020C0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6F1585A5-E4B1-4AB4-9305-B4688E4974B8}" type="datetime1">
              <a:rPr lang="de-DE" smtClean="0"/>
              <a:t>09.07.2024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3AA522-14E5-68F5-F481-E5BFFB5E687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/>
              <a:t>RUSTikales Rust for beginners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AA9D10-5746-E396-1070-99DDA38414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0821" y="2340029"/>
            <a:ext cx="6324936" cy="2177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55444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380FD338-51DF-7FC4-90BE-E2D338BE1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483" y="514547"/>
            <a:ext cx="10911034" cy="5828906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EFD5C4-F941-E474-6FE9-B6F7A01020C0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6F1585A5-E4B1-4AB4-9305-B4688E4974B8}" type="datetime1">
              <a:rPr lang="de-DE" smtClean="0"/>
              <a:t>09.07.2024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3AA522-14E5-68F5-F481-E5BFFB5E687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/>
              <a:t>RUSTikales Rust for beginners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AA9D10-5746-E396-1070-99DDA38414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0821" y="2340029"/>
            <a:ext cx="6324936" cy="217794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EA25D2A-24CC-1DCE-9A74-AE0CBB346ECF}"/>
              </a:ext>
            </a:extLst>
          </p:cNvPr>
          <p:cNvSpPr/>
          <p:nvPr/>
        </p:nvSpPr>
        <p:spPr>
          <a:xfrm>
            <a:off x="3887505" y="4669748"/>
            <a:ext cx="2742902" cy="290030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D850D3-6679-FB5A-02A6-ABCDE1E06105}"/>
              </a:ext>
            </a:extLst>
          </p:cNvPr>
          <p:cNvSpPr txBox="1"/>
          <p:nvPr/>
        </p:nvSpPr>
        <p:spPr>
          <a:xfrm>
            <a:off x="6681401" y="4660874"/>
            <a:ext cx="28023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Calls our Display-implementation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E1F37BE-A9BD-5F4E-92B8-5BD6E1B926A4}"/>
              </a:ext>
            </a:extLst>
          </p:cNvPr>
          <p:cNvSpPr/>
          <p:nvPr/>
        </p:nvSpPr>
        <p:spPr>
          <a:xfrm>
            <a:off x="5258956" y="2327721"/>
            <a:ext cx="4545668" cy="290030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9889991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380FD338-51DF-7FC4-90BE-E2D338BE1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483" y="514547"/>
            <a:ext cx="10911034" cy="5828906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EFD5C4-F941-E474-6FE9-B6F7A01020C0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6F1585A5-E4B1-4AB4-9305-B4688E4974B8}" type="datetime1">
              <a:rPr lang="de-DE" smtClean="0"/>
              <a:t>09.07.2024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3AA522-14E5-68F5-F481-E5BFFB5E687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/>
              <a:t>RUSTikales Rust for beginners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AA9D10-5746-E396-1070-99DDA38414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0821" y="2340029"/>
            <a:ext cx="6324936" cy="217794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EA25D2A-24CC-1DCE-9A74-AE0CBB346ECF}"/>
              </a:ext>
            </a:extLst>
          </p:cNvPr>
          <p:cNvSpPr/>
          <p:nvPr/>
        </p:nvSpPr>
        <p:spPr>
          <a:xfrm>
            <a:off x="606243" y="498435"/>
            <a:ext cx="2149042" cy="290030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D850D3-6679-FB5A-02A6-ABCDE1E06105}"/>
              </a:ext>
            </a:extLst>
          </p:cNvPr>
          <p:cNvSpPr txBox="1"/>
          <p:nvPr/>
        </p:nvSpPr>
        <p:spPr>
          <a:xfrm>
            <a:off x="2755285" y="489561"/>
            <a:ext cx="48413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Using macros, we can </a:t>
            </a:r>
            <a:r>
              <a:rPr lang="de-DE" dirty="0">
                <a:solidFill>
                  <a:srgbClr val="00FF00"/>
                </a:solidFill>
              </a:rPr>
              <a:t>automatically implement some traits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E1F37BE-A9BD-5F4E-92B8-5BD6E1B926A4}"/>
              </a:ext>
            </a:extLst>
          </p:cNvPr>
          <p:cNvSpPr/>
          <p:nvPr/>
        </p:nvSpPr>
        <p:spPr>
          <a:xfrm>
            <a:off x="5258955" y="2593582"/>
            <a:ext cx="6324935" cy="290030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CD4D953-0636-5FDA-9D81-09D221ADC8C3}"/>
              </a:ext>
            </a:extLst>
          </p:cNvPr>
          <p:cNvSpPr/>
          <p:nvPr/>
        </p:nvSpPr>
        <p:spPr>
          <a:xfrm>
            <a:off x="1139979" y="5234921"/>
            <a:ext cx="3141991" cy="290030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351270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0FAC3-D756-2DEA-9EE8-4F5F4B600A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de-DE" dirty="0"/>
              <a:t>Recap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EFD5C4-F941-E474-6FE9-B6F7A01020C0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6F1585A5-E4B1-4AB4-9305-B4688E4974B8}" type="datetime1">
              <a:rPr lang="de-DE" smtClean="0"/>
              <a:t>09.07.2024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3AA522-14E5-68F5-F481-E5BFFB5E687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/>
              <a:t>RUSTikales Rust for beginners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B63479C-B96C-3318-D031-FD1722B111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Symbol" panose="05050102010706020507" pitchFamily="18" charset="2"/>
              <a:buChar char="-"/>
            </a:pPr>
            <a:r>
              <a:rPr lang="de-DE" dirty="0"/>
              <a:t>Ownership-Model</a:t>
            </a:r>
          </a:p>
          <a:p>
            <a:pPr>
              <a:buFont typeface="Symbol" panose="05050102010706020507" pitchFamily="18" charset="2"/>
              <a:buChar char="-"/>
            </a:pPr>
            <a:r>
              <a:rPr lang="de-DE" dirty="0"/>
              <a:t>References</a:t>
            </a:r>
          </a:p>
          <a:p>
            <a:pPr>
              <a:buFont typeface="Symbol" panose="05050102010706020507" pitchFamily="18" charset="2"/>
              <a:buChar char="-"/>
            </a:pPr>
            <a:r>
              <a:rPr lang="de-DE" dirty="0"/>
              <a:t>Borrow Checker</a:t>
            </a:r>
          </a:p>
          <a:p>
            <a:pPr>
              <a:buFont typeface="Symbol" panose="05050102010706020507" pitchFamily="18" charset="2"/>
              <a:buChar char="-"/>
            </a:pPr>
            <a:r>
              <a:rPr lang="de-DE" dirty="0">
                <a:solidFill>
                  <a:srgbClr val="FFFF00"/>
                </a:solidFill>
              </a:rPr>
              <a:t>Structs</a:t>
            </a:r>
          </a:p>
          <a:p>
            <a:pPr>
              <a:buFont typeface="Symbol" panose="05050102010706020507" pitchFamily="18" charset="2"/>
              <a:buChar char="-"/>
            </a:pPr>
            <a:r>
              <a:rPr lang="de-DE" dirty="0">
                <a:solidFill>
                  <a:srgbClr val="FFFF00"/>
                </a:solidFill>
              </a:rPr>
              <a:t>Associated functions</a:t>
            </a:r>
          </a:p>
          <a:p>
            <a:pPr>
              <a:buFont typeface="Symbol" panose="05050102010706020507" pitchFamily="18" charset="2"/>
              <a:buChar char="-"/>
            </a:pPr>
            <a:r>
              <a:rPr lang="de-DE" dirty="0">
                <a:solidFill>
                  <a:srgbClr val="FFFF00"/>
                </a:solidFill>
              </a:rPr>
              <a:t>Methods</a:t>
            </a:r>
          </a:p>
          <a:p>
            <a:pPr lvl="1">
              <a:buFont typeface="Symbol" panose="05050102010706020507" pitchFamily="18" charset="2"/>
              <a:buChar char="-"/>
            </a:pPr>
            <a:r>
              <a:rPr lang="de-DE" dirty="0">
                <a:solidFill>
                  <a:schemeClr val="bg1"/>
                </a:solidFill>
              </a:rPr>
              <a:t>Associated functions where </a:t>
            </a:r>
            <a:r>
              <a:rPr lang="de-DE" dirty="0">
                <a:solidFill>
                  <a:srgbClr val="00FF00"/>
                </a:solidFill>
              </a:rPr>
              <a:t>the first parameter is either self, &amp;self or &amp;mut self</a:t>
            </a:r>
          </a:p>
          <a:p>
            <a:pPr lvl="1">
              <a:buFont typeface="Symbol" panose="05050102010706020507" pitchFamily="18" charset="2"/>
              <a:buChar char="-"/>
            </a:pPr>
            <a:r>
              <a:rPr lang="de-DE" dirty="0">
                <a:solidFill>
                  <a:schemeClr val="bg1"/>
                </a:solidFill>
              </a:rPr>
              <a:t>Called on </a:t>
            </a:r>
            <a:r>
              <a:rPr lang="de-DE" dirty="0">
                <a:solidFill>
                  <a:srgbClr val="00FF00"/>
                </a:solidFill>
              </a:rPr>
              <a:t>instances</a:t>
            </a:r>
            <a:r>
              <a:rPr lang="de-DE" dirty="0">
                <a:solidFill>
                  <a:schemeClr val="bg1"/>
                </a:solidFill>
              </a:rPr>
              <a:t> of structs using the </a:t>
            </a:r>
            <a:r>
              <a:rPr lang="de-DE" dirty="0">
                <a:solidFill>
                  <a:srgbClr val="00FF00"/>
                </a:solidFill>
              </a:rPr>
              <a:t>dot operator</a:t>
            </a:r>
          </a:p>
        </p:txBody>
      </p:sp>
    </p:spTree>
    <p:extLst>
      <p:ext uri="{BB962C8B-B14F-4D97-AF65-F5344CB8AC3E}">
        <p14:creationId xmlns:p14="http://schemas.microsoft.com/office/powerpoint/2010/main" val="117594421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380FD338-51DF-7FC4-90BE-E2D338BE1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483" y="514547"/>
            <a:ext cx="10911034" cy="5828906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EFD5C4-F941-E474-6FE9-B6F7A01020C0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6F1585A5-E4B1-4AB4-9305-B4688E4974B8}" type="datetime1">
              <a:rPr lang="de-DE" smtClean="0"/>
              <a:t>09.07.2024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3AA522-14E5-68F5-F481-E5BFFB5E687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/>
              <a:t>RUSTikales Rust for beginners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AA9D10-5746-E396-1070-99DDA38414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0821" y="2340029"/>
            <a:ext cx="6324936" cy="217794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E1F37BE-A9BD-5F4E-92B8-5BD6E1B926A4}"/>
              </a:ext>
            </a:extLst>
          </p:cNvPr>
          <p:cNvSpPr/>
          <p:nvPr/>
        </p:nvSpPr>
        <p:spPr>
          <a:xfrm flipV="1">
            <a:off x="5258955" y="2883611"/>
            <a:ext cx="2434895" cy="1382245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7A80DE9-A6A6-778F-D59E-84C7556073E9}"/>
              </a:ext>
            </a:extLst>
          </p:cNvPr>
          <p:cNvSpPr/>
          <p:nvPr/>
        </p:nvSpPr>
        <p:spPr>
          <a:xfrm>
            <a:off x="1139979" y="5524951"/>
            <a:ext cx="3282978" cy="290030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C9C3FA-1B51-FB2E-4AB2-EBAAA6C747A9}"/>
              </a:ext>
            </a:extLst>
          </p:cNvPr>
          <p:cNvSpPr txBox="1"/>
          <p:nvPr/>
        </p:nvSpPr>
        <p:spPr>
          <a:xfrm>
            <a:off x="4537980" y="5516077"/>
            <a:ext cx="26420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Debug print but with linebreaks</a:t>
            </a:r>
          </a:p>
        </p:txBody>
      </p:sp>
    </p:spTree>
    <p:extLst>
      <p:ext uri="{BB962C8B-B14F-4D97-AF65-F5344CB8AC3E}">
        <p14:creationId xmlns:p14="http://schemas.microsoft.com/office/powerpoint/2010/main" val="351928505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0FAC3-D756-2DEA-9EE8-4F5F4B600A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2"/>
            </a:pPr>
            <a:r>
              <a:rPr lang="de-DE" dirty="0"/>
              <a:t>Traits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AF905E9-1E53-0538-C0D7-29016D23AF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Symbol" panose="05050102010706020507" pitchFamily="18" charset="2"/>
              <a:buChar char="-"/>
            </a:pPr>
            <a:r>
              <a:rPr lang="de-DE" dirty="0"/>
              <a:t>The trait system controls nearly everything in Rust</a:t>
            </a:r>
            <a:endParaRPr lang="de-DE" dirty="0">
              <a:solidFill>
                <a:srgbClr val="FFFF0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EFD5C4-F941-E474-6FE9-B6F7A01020C0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6F1585A5-E4B1-4AB4-9305-B4688E4974B8}" type="datetime1">
              <a:rPr lang="de-DE" smtClean="0"/>
              <a:t>09.07.2024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3AA522-14E5-68F5-F481-E5BFFB5E687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/>
              <a:t>RUSTikales Rust for beginners</a:t>
            </a:r>
          </a:p>
        </p:txBody>
      </p:sp>
    </p:spTree>
    <p:extLst>
      <p:ext uri="{BB962C8B-B14F-4D97-AF65-F5344CB8AC3E}">
        <p14:creationId xmlns:p14="http://schemas.microsoft.com/office/powerpoint/2010/main" val="115529994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0FAC3-D756-2DEA-9EE8-4F5F4B600A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2"/>
            </a:pPr>
            <a:r>
              <a:rPr lang="de-DE" dirty="0"/>
              <a:t>Traits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AF905E9-1E53-0538-C0D7-29016D23AF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Symbol" panose="05050102010706020507" pitchFamily="18" charset="2"/>
              <a:buChar char="-"/>
            </a:pPr>
            <a:r>
              <a:rPr lang="de-DE" dirty="0"/>
              <a:t>The trait system controls nearly everything in Rust</a:t>
            </a:r>
            <a:br>
              <a:rPr lang="de-DE" dirty="0"/>
            </a:br>
            <a:r>
              <a:rPr lang="de-DE" dirty="0">
                <a:sym typeface="Wingdings" panose="05000000000000000000" pitchFamily="2" charset="2"/>
              </a:rPr>
              <a:t> Arithmetic operations  </a:t>
            </a:r>
            <a:r>
              <a:rPr lang="de-DE" dirty="0">
                <a:solidFill>
                  <a:srgbClr val="FFFF00"/>
                </a:solidFill>
                <a:sym typeface="Wingdings" panose="05000000000000000000" pitchFamily="2" charset="2"/>
              </a:rPr>
              <a:t>std::ops::Add</a:t>
            </a:r>
            <a:r>
              <a:rPr lang="de-DE" dirty="0">
                <a:sym typeface="Wingdings" panose="05000000000000000000" pitchFamily="2" charset="2"/>
              </a:rPr>
              <a:t>, </a:t>
            </a:r>
            <a:r>
              <a:rPr lang="de-DE" dirty="0">
                <a:solidFill>
                  <a:srgbClr val="FFFF00"/>
                </a:solidFill>
                <a:sym typeface="Wingdings" panose="05000000000000000000" pitchFamily="2" charset="2"/>
              </a:rPr>
              <a:t>std::ops::Sub</a:t>
            </a:r>
            <a:r>
              <a:rPr lang="de-DE" dirty="0">
                <a:sym typeface="Wingdings" panose="05000000000000000000" pitchFamily="2" charset="2"/>
              </a:rPr>
              <a:t> etc.</a:t>
            </a:r>
            <a:br>
              <a:rPr lang="de-DE" dirty="0">
                <a:sym typeface="Wingdings" panose="05000000000000000000" pitchFamily="2" charset="2"/>
              </a:rPr>
            </a:br>
            <a:r>
              <a:rPr lang="de-DE" dirty="0">
                <a:sym typeface="Wingdings" panose="05000000000000000000" pitchFamily="2" charset="2"/>
              </a:rPr>
              <a:t> Comparisons  </a:t>
            </a:r>
            <a:r>
              <a:rPr lang="de-DE" dirty="0">
                <a:solidFill>
                  <a:srgbClr val="FFFF00"/>
                </a:solidFill>
                <a:sym typeface="Wingdings" panose="05000000000000000000" pitchFamily="2" charset="2"/>
              </a:rPr>
              <a:t>std::cmp::PartialEq</a:t>
            </a:r>
            <a:r>
              <a:rPr lang="de-DE" dirty="0">
                <a:sym typeface="Wingdings" panose="05000000000000000000" pitchFamily="2" charset="2"/>
              </a:rPr>
              <a:t>, </a:t>
            </a:r>
            <a:r>
              <a:rPr lang="de-DE" dirty="0">
                <a:solidFill>
                  <a:srgbClr val="FFFF00"/>
                </a:solidFill>
                <a:sym typeface="Wingdings" panose="05000000000000000000" pitchFamily="2" charset="2"/>
              </a:rPr>
              <a:t>std::cmp::Eq</a:t>
            </a:r>
            <a:r>
              <a:rPr lang="de-DE" dirty="0">
                <a:sym typeface="Wingdings" panose="05000000000000000000" pitchFamily="2" charset="2"/>
              </a:rPr>
              <a:t> etc.</a:t>
            </a:r>
            <a:br>
              <a:rPr lang="de-DE" dirty="0">
                <a:sym typeface="Wingdings" panose="05000000000000000000" pitchFamily="2" charset="2"/>
              </a:rPr>
            </a:br>
            <a:r>
              <a:rPr lang="de-DE" dirty="0">
                <a:sym typeface="Wingdings" panose="05000000000000000000" pitchFamily="2" charset="2"/>
              </a:rPr>
              <a:t> for-loops  </a:t>
            </a:r>
            <a:r>
              <a:rPr lang="de-DE" dirty="0">
                <a:solidFill>
                  <a:srgbClr val="FFFF00"/>
                </a:solidFill>
                <a:sym typeface="Wingdings" panose="05000000000000000000" pitchFamily="2" charset="2"/>
              </a:rPr>
              <a:t>std::iter::Iterator</a:t>
            </a:r>
            <a:r>
              <a:rPr lang="de-DE" dirty="0">
                <a:sym typeface="Wingdings" panose="05000000000000000000" pitchFamily="2" charset="2"/>
              </a:rPr>
              <a:t> etc.</a:t>
            </a:r>
            <a:br>
              <a:rPr lang="de-DE" dirty="0">
                <a:sym typeface="Wingdings" panose="05000000000000000000" pitchFamily="2" charset="2"/>
              </a:rPr>
            </a:br>
            <a:r>
              <a:rPr lang="de-DE" dirty="0">
                <a:sym typeface="Wingdings" panose="05000000000000000000" pitchFamily="2" charset="2"/>
              </a:rPr>
              <a:t> Move semantics  </a:t>
            </a:r>
            <a:r>
              <a:rPr lang="de-DE" dirty="0">
                <a:solidFill>
                  <a:srgbClr val="FFFF00"/>
                </a:solidFill>
                <a:sym typeface="Wingdings" panose="05000000000000000000" pitchFamily="2" charset="2"/>
              </a:rPr>
              <a:t>std::marker::Copy</a:t>
            </a:r>
            <a:endParaRPr lang="de-DE" dirty="0">
              <a:solidFill>
                <a:srgbClr val="FFFF0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EFD5C4-F941-E474-6FE9-B6F7A01020C0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6F1585A5-E4B1-4AB4-9305-B4688E4974B8}" type="datetime1">
              <a:rPr lang="de-DE" smtClean="0"/>
              <a:t>09.07.2024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3AA522-14E5-68F5-F481-E5BFFB5E687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/>
              <a:t>RUSTikales Rust for beginners</a:t>
            </a:r>
          </a:p>
        </p:txBody>
      </p:sp>
    </p:spTree>
    <p:extLst>
      <p:ext uri="{BB962C8B-B14F-4D97-AF65-F5344CB8AC3E}">
        <p14:creationId xmlns:p14="http://schemas.microsoft.com/office/powerpoint/2010/main" val="317843407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EFD5C4-F941-E474-6FE9-B6F7A01020C0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6F1585A5-E4B1-4AB4-9305-B4688E4974B8}" type="datetime1">
              <a:rPr lang="de-DE" smtClean="0"/>
              <a:t>09.07.2024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3AA522-14E5-68F5-F481-E5BFFB5E687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/>
              <a:t>RUSTikales Rust for beginners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7CA8AE1-E8FD-18A4-D4FD-654A0B44F2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6161" y="686312"/>
            <a:ext cx="5859678" cy="5485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66067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EFD5C4-F941-E474-6FE9-B6F7A01020C0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6F1585A5-E4B1-4AB4-9305-B4688E4974B8}" type="datetime1">
              <a:rPr lang="de-DE" smtClean="0"/>
              <a:t>09.07.2024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3AA522-14E5-68F5-F481-E5BFFB5E687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/>
              <a:t>RUSTikales Rust for beginners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7CA8AE1-E8FD-18A4-D4FD-654A0B44F2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6161" y="686312"/>
            <a:ext cx="5859678" cy="548537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EF8E2BB-4AB1-DC63-8A9C-CA87643415E3}"/>
              </a:ext>
            </a:extLst>
          </p:cNvPr>
          <p:cNvSpPr/>
          <p:nvPr/>
        </p:nvSpPr>
        <p:spPr>
          <a:xfrm>
            <a:off x="3133935" y="1099697"/>
            <a:ext cx="1885195" cy="970794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027F3A8-BB15-6241-8F35-3B7F3BECCF05}"/>
              </a:ext>
            </a:extLst>
          </p:cNvPr>
          <p:cNvSpPr txBox="1"/>
          <p:nvPr/>
        </p:nvSpPr>
        <p:spPr>
          <a:xfrm>
            <a:off x="5019130" y="1431205"/>
            <a:ext cx="36359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A struct representing a mathematical vector</a:t>
            </a:r>
          </a:p>
        </p:txBody>
      </p:sp>
    </p:spTree>
    <p:extLst>
      <p:ext uri="{BB962C8B-B14F-4D97-AF65-F5344CB8AC3E}">
        <p14:creationId xmlns:p14="http://schemas.microsoft.com/office/powerpoint/2010/main" val="381786384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EFD5C4-F941-E474-6FE9-B6F7A01020C0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6F1585A5-E4B1-4AB4-9305-B4688E4974B8}" type="datetime1">
              <a:rPr lang="de-DE" smtClean="0"/>
              <a:t>09.07.2024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3AA522-14E5-68F5-F481-E5BFFB5E687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/>
              <a:t>RUSTikales Rust for beginners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7CA8AE1-E8FD-18A4-D4FD-654A0B44F2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6161" y="686312"/>
            <a:ext cx="5859678" cy="548537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EF8E2BB-4AB1-DC63-8A9C-CA87643415E3}"/>
              </a:ext>
            </a:extLst>
          </p:cNvPr>
          <p:cNvSpPr/>
          <p:nvPr/>
        </p:nvSpPr>
        <p:spPr>
          <a:xfrm flipV="1">
            <a:off x="3137963" y="2022152"/>
            <a:ext cx="5280962" cy="1406847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027F3A8-BB15-6241-8F35-3B7F3BECCF05}"/>
              </a:ext>
            </a:extLst>
          </p:cNvPr>
          <p:cNvSpPr txBox="1"/>
          <p:nvPr/>
        </p:nvSpPr>
        <p:spPr>
          <a:xfrm>
            <a:off x="4426952" y="3109139"/>
            <a:ext cx="27029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This implements </a:t>
            </a:r>
            <a:r>
              <a:rPr lang="de-DE" dirty="0">
                <a:solidFill>
                  <a:srgbClr val="FFFF00"/>
                </a:solidFill>
              </a:rPr>
              <a:t>Vector2D * f64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5F01A2E-5A57-F1A3-E1BC-96269A6A51A0}"/>
              </a:ext>
            </a:extLst>
          </p:cNvPr>
          <p:cNvSpPr/>
          <p:nvPr/>
        </p:nvSpPr>
        <p:spPr>
          <a:xfrm flipV="1">
            <a:off x="4426952" y="5494455"/>
            <a:ext cx="890264" cy="216851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5154681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EFD5C4-F941-E474-6FE9-B6F7A01020C0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6F1585A5-E4B1-4AB4-9305-B4688E4974B8}" type="datetime1">
              <a:rPr lang="de-DE" smtClean="0"/>
              <a:t>09.07.2024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3AA522-14E5-68F5-F481-E5BFFB5E687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/>
              <a:t>RUSTikales Rust for beginners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7CA8AE1-E8FD-18A4-D4FD-654A0B44F2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6161" y="686312"/>
            <a:ext cx="5859678" cy="548537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EF8E2BB-4AB1-DC63-8A9C-CA87643415E3}"/>
              </a:ext>
            </a:extLst>
          </p:cNvPr>
          <p:cNvSpPr/>
          <p:nvPr/>
        </p:nvSpPr>
        <p:spPr>
          <a:xfrm>
            <a:off x="3141990" y="3432021"/>
            <a:ext cx="5716007" cy="1393755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027F3A8-BB15-6241-8F35-3B7F3BECCF05}"/>
              </a:ext>
            </a:extLst>
          </p:cNvPr>
          <p:cNvSpPr txBox="1"/>
          <p:nvPr/>
        </p:nvSpPr>
        <p:spPr>
          <a:xfrm>
            <a:off x="4382402" y="4517999"/>
            <a:ext cx="32351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This implements </a:t>
            </a:r>
            <a:r>
              <a:rPr lang="de-DE" dirty="0">
                <a:solidFill>
                  <a:srgbClr val="FFFF00"/>
                </a:solidFill>
              </a:rPr>
              <a:t>Vector2D + Vector2D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5F01A2E-5A57-F1A3-E1BC-96269A6A51A0}"/>
              </a:ext>
            </a:extLst>
          </p:cNvPr>
          <p:cNvSpPr/>
          <p:nvPr/>
        </p:nvSpPr>
        <p:spPr>
          <a:xfrm flipV="1">
            <a:off x="4426952" y="5736145"/>
            <a:ext cx="616347" cy="216851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8773773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EFD5C4-F941-E474-6FE9-B6F7A01020C0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6F1585A5-E4B1-4AB4-9305-B4688E4974B8}" type="datetime1">
              <a:rPr lang="de-DE" smtClean="0"/>
              <a:t>09.07.2024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3AA522-14E5-68F5-F481-E5BFFB5E687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/>
              <a:t>RUSTikales Rust for beginners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7CA8AE1-E8FD-18A4-D4FD-654A0B44F2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6161" y="686312"/>
            <a:ext cx="5859678" cy="548537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EF8E2BB-4AB1-DC63-8A9C-CA87643415E3}"/>
              </a:ext>
            </a:extLst>
          </p:cNvPr>
          <p:cNvSpPr/>
          <p:nvPr/>
        </p:nvSpPr>
        <p:spPr>
          <a:xfrm>
            <a:off x="4841889" y="675396"/>
            <a:ext cx="1015105" cy="237664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5F01A2E-5A57-F1A3-E1BC-96269A6A51A0}"/>
              </a:ext>
            </a:extLst>
          </p:cNvPr>
          <p:cNvSpPr/>
          <p:nvPr/>
        </p:nvSpPr>
        <p:spPr>
          <a:xfrm flipH="1" flipV="1">
            <a:off x="5043299" y="5736144"/>
            <a:ext cx="286001" cy="216851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FEBF256-68BB-14CA-EA1A-6809F5322327}"/>
              </a:ext>
            </a:extLst>
          </p:cNvPr>
          <p:cNvSpPr/>
          <p:nvPr/>
        </p:nvSpPr>
        <p:spPr>
          <a:xfrm flipH="1" flipV="1">
            <a:off x="5369581" y="5495125"/>
            <a:ext cx="286001" cy="216851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70D9BE-D010-D2C6-3502-1E28C03EA03C}"/>
              </a:ext>
            </a:extLst>
          </p:cNvPr>
          <p:cNvSpPr txBox="1"/>
          <p:nvPr/>
        </p:nvSpPr>
        <p:spPr>
          <a:xfrm>
            <a:off x="4841889" y="923976"/>
            <a:ext cx="33393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This implements </a:t>
            </a:r>
            <a:r>
              <a:rPr lang="de-DE" dirty="0">
                <a:solidFill>
                  <a:srgbClr val="FFFF00"/>
                </a:solidFill>
              </a:rPr>
              <a:t>Vector2D == Vector2D</a:t>
            </a:r>
          </a:p>
        </p:txBody>
      </p:sp>
    </p:spTree>
    <p:extLst>
      <p:ext uri="{BB962C8B-B14F-4D97-AF65-F5344CB8AC3E}">
        <p14:creationId xmlns:p14="http://schemas.microsoft.com/office/powerpoint/2010/main" val="37884828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EFD5C4-F941-E474-6FE9-B6F7A01020C0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6F1585A5-E4B1-4AB4-9305-B4688E4974B8}" type="datetime1">
              <a:rPr lang="de-DE" smtClean="0"/>
              <a:t>09.07.2024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3AA522-14E5-68F5-F481-E5BFFB5E687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/>
              <a:t>RUSTikales Rust for beginners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7CA8AE1-E8FD-18A4-D4FD-654A0B44F2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6161" y="686312"/>
            <a:ext cx="5859678" cy="548537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EF8E2BB-4AB1-DC63-8A9C-CA87643415E3}"/>
              </a:ext>
            </a:extLst>
          </p:cNvPr>
          <p:cNvSpPr/>
          <p:nvPr/>
        </p:nvSpPr>
        <p:spPr>
          <a:xfrm>
            <a:off x="4302111" y="3891236"/>
            <a:ext cx="1663644" cy="237664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5F01A2E-5A57-F1A3-E1BC-96269A6A51A0}"/>
              </a:ext>
            </a:extLst>
          </p:cNvPr>
          <p:cNvSpPr/>
          <p:nvPr/>
        </p:nvSpPr>
        <p:spPr>
          <a:xfrm flipV="1">
            <a:off x="4426952" y="5736145"/>
            <a:ext cx="616347" cy="216851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A97213-AABE-EB3F-6141-9A0008AC37AA}"/>
              </a:ext>
            </a:extLst>
          </p:cNvPr>
          <p:cNvSpPr txBox="1"/>
          <p:nvPr/>
        </p:nvSpPr>
        <p:spPr>
          <a:xfrm>
            <a:off x="4235289" y="4325646"/>
            <a:ext cx="17972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This moves </a:t>
            </a:r>
            <a:r>
              <a:rPr lang="de-DE" dirty="0">
                <a:solidFill>
                  <a:srgbClr val="FFFF00"/>
                </a:solidFill>
              </a:rPr>
              <a:t>v</a:t>
            </a:r>
            <a:r>
              <a:rPr lang="de-DE" dirty="0">
                <a:solidFill>
                  <a:schemeClr val="bg1"/>
                </a:solidFill>
              </a:rPr>
              <a:t>, twice!</a:t>
            </a:r>
            <a:endParaRPr lang="de-DE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262596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EFD5C4-F941-E474-6FE9-B6F7A01020C0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6F1585A5-E4B1-4AB4-9305-B4688E4974B8}" type="datetime1">
              <a:rPr lang="de-DE" smtClean="0"/>
              <a:t>09.07.2024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3AA522-14E5-68F5-F481-E5BFFB5E687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/>
              <a:t>RUSTikales Rust for beginners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7CA8AE1-E8FD-18A4-D4FD-654A0B44F2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6161" y="686312"/>
            <a:ext cx="5859678" cy="548537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EF8E2BB-4AB1-DC63-8A9C-CA87643415E3}"/>
              </a:ext>
            </a:extLst>
          </p:cNvPr>
          <p:cNvSpPr/>
          <p:nvPr/>
        </p:nvSpPr>
        <p:spPr>
          <a:xfrm>
            <a:off x="6594153" y="675396"/>
            <a:ext cx="648540" cy="237664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027F3A8-BB15-6241-8F35-3B7F3BECCF05}"/>
              </a:ext>
            </a:extLst>
          </p:cNvPr>
          <p:cNvSpPr txBox="1"/>
          <p:nvPr/>
        </p:nvSpPr>
        <p:spPr>
          <a:xfrm>
            <a:off x="4988247" y="913060"/>
            <a:ext cx="38603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Rust no longer moves our struct, it copies it :^)</a:t>
            </a:r>
            <a:endParaRPr lang="de-DE" dirty="0">
              <a:solidFill>
                <a:srgbClr val="FFFF00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5F01A2E-5A57-F1A3-E1BC-96269A6A51A0}"/>
              </a:ext>
            </a:extLst>
          </p:cNvPr>
          <p:cNvSpPr/>
          <p:nvPr/>
        </p:nvSpPr>
        <p:spPr>
          <a:xfrm flipV="1">
            <a:off x="4426952" y="5736145"/>
            <a:ext cx="616347" cy="216851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E9CCC9C-9673-D97C-46AC-B143EB5FBDD2}"/>
              </a:ext>
            </a:extLst>
          </p:cNvPr>
          <p:cNvSpPr/>
          <p:nvPr/>
        </p:nvSpPr>
        <p:spPr>
          <a:xfrm>
            <a:off x="4302111" y="3891236"/>
            <a:ext cx="1663644" cy="237664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8B70351-E498-781D-D295-A7C55B3AD23D}"/>
              </a:ext>
            </a:extLst>
          </p:cNvPr>
          <p:cNvSpPr txBox="1"/>
          <p:nvPr/>
        </p:nvSpPr>
        <p:spPr>
          <a:xfrm>
            <a:off x="4235289" y="4325646"/>
            <a:ext cx="17972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This moves </a:t>
            </a:r>
            <a:r>
              <a:rPr lang="de-DE" dirty="0">
                <a:solidFill>
                  <a:srgbClr val="FFFF00"/>
                </a:solidFill>
              </a:rPr>
              <a:t>v</a:t>
            </a:r>
            <a:r>
              <a:rPr lang="de-DE" dirty="0">
                <a:solidFill>
                  <a:schemeClr val="bg1"/>
                </a:solidFill>
              </a:rPr>
              <a:t>, twice!</a:t>
            </a:r>
            <a:endParaRPr lang="de-DE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8896831"/>
      </p:ext>
    </p:extLst>
  </p:cSld>
  <p:clrMapOvr>
    <a:masterClrMapping/>
  </p:clrMapOvr>
</p:sld>
</file>

<file path=ppt/theme/theme1.xml><?xml version="1.0" encoding="utf-8"?>
<a:theme xmlns:a="http://schemas.openxmlformats.org/drawingml/2006/main" name="course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algn="ctr">
          <a:defRPr dirty="0" smtClean="0">
            <a:solidFill>
              <a:schemeClr val="bg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8" id="{DBFD8670-388A-45DB-B6D8-A4419426ACB6}" vid="{3722A3BE-AE64-47AA-9AAF-C7F0BEC6202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courses</Template>
  <TotalTime>0</TotalTime>
  <Words>2761</Words>
  <Application>Microsoft Office PowerPoint</Application>
  <PresentationFormat>Widescreen</PresentationFormat>
  <Paragraphs>560</Paragraphs>
  <Slides>126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126</vt:i4>
      </vt:variant>
    </vt:vector>
  </HeadingPairs>
  <TitlesOfParts>
    <vt:vector size="133" baseType="lpstr">
      <vt:lpstr>Arial</vt:lpstr>
      <vt:lpstr>Calibri</vt:lpstr>
      <vt:lpstr>Lato</vt:lpstr>
      <vt:lpstr>Montserrat</vt:lpstr>
      <vt:lpstr>Symbol</vt:lpstr>
      <vt:lpstr>Wingdings</vt:lpstr>
      <vt:lpstr>courses</vt:lpstr>
      <vt:lpstr>RUSTikales Rust for beginners</vt:lpstr>
      <vt:lpstr>Plan for today</vt:lpstr>
      <vt:lpstr>Plan for today</vt:lpstr>
      <vt:lpstr>Plan for today</vt:lpstr>
      <vt:lpstr>Recap</vt:lpstr>
      <vt:lpstr>Recap</vt:lpstr>
      <vt:lpstr>Recap</vt:lpstr>
      <vt:lpstr>Recap</vt:lpstr>
      <vt:lpstr>Recap</vt:lpstr>
      <vt:lpstr>Recap</vt:lpstr>
      <vt:lpstr>Recap</vt:lpstr>
      <vt:lpstr>Recap</vt:lpstr>
      <vt:lpstr>Recap</vt:lpstr>
      <vt:lpstr>Recap</vt:lpstr>
      <vt:lpstr>Recap</vt:lpstr>
      <vt:lpstr>Recap</vt:lpstr>
      <vt:lpstr>Recap</vt:lpstr>
      <vt:lpstr>Recap</vt:lpstr>
      <vt:lpstr>Recap</vt:lpstr>
      <vt:lpstr>Recap</vt:lpstr>
      <vt:lpstr>Recap</vt:lpstr>
      <vt:lpstr>Recap</vt:lpstr>
      <vt:lpstr>Recap</vt:lpstr>
      <vt:lpstr>Traits</vt:lpstr>
      <vt:lpstr>Traits</vt:lpstr>
      <vt:lpstr>Traits</vt:lpstr>
      <vt:lpstr>Traits</vt:lpstr>
      <vt:lpstr>Traits</vt:lpstr>
      <vt:lpstr>Traits</vt:lpstr>
      <vt:lpstr>Traits</vt:lpstr>
      <vt:lpstr>Traits</vt:lpstr>
      <vt:lpstr>Traits</vt:lpstr>
      <vt:lpstr>Traits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Intermission - Strings</vt:lpstr>
      <vt:lpstr>Intermission - Strings</vt:lpstr>
      <vt:lpstr>Intermission - Strings</vt:lpstr>
      <vt:lpstr>Intermission - Strings</vt:lpstr>
      <vt:lpstr>Intermission - Strings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Intermission - Strings</vt:lpstr>
      <vt:lpstr>Intermission - format!()</vt:lpstr>
      <vt:lpstr>Intermission - format!()</vt:lpstr>
      <vt:lpstr>Intermission - format!()</vt:lpstr>
      <vt:lpstr>Intermission - format!()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Traits</vt:lpstr>
      <vt:lpstr>Traits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Intermission - Exercises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Next time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Philippe Felix Haupt</dc:creator>
  <cp:lastModifiedBy>Philippe Felix Haupt</cp:lastModifiedBy>
  <cp:revision>152</cp:revision>
  <dcterms:created xsi:type="dcterms:W3CDTF">2024-07-07T15:19:05Z</dcterms:created>
  <dcterms:modified xsi:type="dcterms:W3CDTF">2024-07-09T12:17:32Z</dcterms:modified>
</cp:coreProperties>
</file>